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udio/unknown"/>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7" r:id="rId2"/>
    <p:sldId id="260" r:id="rId3"/>
    <p:sldId id="262" r:id="rId4"/>
    <p:sldId id="269" r:id="rId5"/>
    <p:sldId id="286" r:id="rId6"/>
    <p:sldId id="302" r:id="rId7"/>
    <p:sldId id="313" r:id="rId8"/>
    <p:sldId id="303" r:id="rId9"/>
    <p:sldId id="304" r:id="rId10"/>
    <p:sldId id="301" r:id="rId11"/>
    <p:sldId id="305" r:id="rId12"/>
    <p:sldId id="295" r:id="rId13"/>
    <p:sldId id="297" r:id="rId14"/>
    <p:sldId id="296" r:id="rId15"/>
    <p:sldId id="306" r:id="rId16"/>
    <p:sldId id="287" r:id="rId17"/>
    <p:sldId id="307" r:id="rId18"/>
    <p:sldId id="290" r:id="rId19"/>
    <p:sldId id="289" r:id="rId20"/>
    <p:sldId id="291" r:id="rId21"/>
    <p:sldId id="298" r:id="rId22"/>
    <p:sldId id="299" r:id="rId23"/>
    <p:sldId id="300" r:id="rId24"/>
    <p:sldId id="292" r:id="rId25"/>
    <p:sldId id="308" r:id="rId26"/>
    <p:sldId id="293" r:id="rId27"/>
    <p:sldId id="294" r:id="rId28"/>
    <p:sldId id="309" r:id="rId29"/>
    <p:sldId id="310" r:id="rId30"/>
    <p:sldId id="311" r:id="rId31"/>
    <p:sldId id="312" r:id="rId32"/>
    <p:sldId id="285" r:id="rId33"/>
    <p:sldId id="284"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p:restoredLeft sz="34596" autoAdjust="0"/>
    <p:restoredTop sz="86438" autoAdjust="0"/>
  </p:normalViewPr>
  <p:slideViewPr>
    <p:cSldViewPr snapToGrid="0" snapToObjects="1">
      <p:cViewPr>
        <p:scale>
          <a:sx n="50" d="100"/>
          <a:sy n="50" d="100"/>
        </p:scale>
        <p:origin x="-480" y="-354"/>
      </p:cViewPr>
      <p:guideLst>
        <p:guide orient="horz" pos="2160"/>
        <p:guide pos="2880"/>
      </p:guideLst>
    </p:cSldViewPr>
  </p:slideViewPr>
  <p:outlineViewPr>
    <p:cViewPr>
      <p:scale>
        <a:sx n="33" d="100"/>
        <a:sy n="33" d="100"/>
      </p:scale>
      <p:origin x="12" y="43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7/29/2013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sq-AL" sz="1200" kern="1200" dirty="0" smtClean="0">
                <a:solidFill>
                  <a:schemeClr val="tx1"/>
                </a:solidFill>
                <a:latin typeface="+mn-lt"/>
                <a:ea typeface="+mn-ea"/>
                <a:cs typeface="+mn-cs"/>
              </a:rPr>
              <a:t>Pjesa e dytë e sesionit Kontrolli dhe Sekuestrimi ka të bëjë shumë me njohjen e sfidave të veçanta si dhe me shanset që mund t’i ofrojnë zbatimit të ligjit teknikat e mbledhjes së të dhënave me pajisje të ndezur. Megjithëse mbledhja e të dhënave me pajisje të ndezur mund të sigurojë të dhëna të vlefshme që do të humbitnin sikur kompjuteri të ishte fikur, do të ndryshonte provat dhe së fundi do të prishte gjurmët. Është thelbësore që personat që kryejnë mbledhjen e të dhënave me pajisje të ndezur të jenë të trajnuar shumë mirë për këtë çështje.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r>
              <a:rPr lang="sq-AL" sz="1200" kern="1200" dirty="0" smtClean="0">
                <a:solidFill>
                  <a:schemeClr val="tx1"/>
                </a:solidFill>
                <a:latin typeface="+mn-lt"/>
                <a:ea typeface="+mn-ea"/>
                <a:cs typeface="+mn-cs"/>
              </a:rPr>
              <a:t>Në këtë sesion, është e rëndësishme të theksohet fakti dhe të sqarohet se personat e parë në vendngjarje nuk janë personat që duhet të punojnë me sistemet në funksionim. Është e rëndësishme të ndërgjegjësohen për faktin se veprimet e pakualifikuara do të ndryshojnë ose shkatërrojnë plotësisht provat dhe do t’i bëjnë të papranueshme në gjykatë</a:t>
            </a:r>
            <a:r>
              <a:rPr lang="en-US" baseline="0" dirty="0" smtClean="0"/>
              <a:t>.</a:t>
            </a:r>
            <a:endParaRPr lang="en-US" dirty="0" smtClean="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 xmlns:p14="http://schemas.microsoft.com/office/powerpoint/2010/main" val="3001899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 xmlns:p14="http://schemas.microsoft.com/office/powerpoint/2010/main" val="4051433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Compared to </a:t>
            </a:r>
            <a:endParaRPr lang="en-US"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 xmlns:p14="http://schemas.microsoft.com/office/powerpoint/2010/main" val="1868462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33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7/29/2013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7/29/2013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7/29/2013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7/29/2013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audio" Target="../media/audio2.wav"/><Relationship Id="rId7" Type="http://schemas.openxmlformats.org/officeDocument/2006/relationships/audio" Target="../media/audio6.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audio" Target="../media/audio5.wav"/><Relationship Id="rId11" Type="http://schemas.openxmlformats.org/officeDocument/2006/relationships/audio" Target="../media/audio1.bin"/><Relationship Id="rId5" Type="http://schemas.openxmlformats.org/officeDocument/2006/relationships/audio" Target="../media/audio4.wav"/><Relationship Id="rId10" Type="http://schemas.openxmlformats.org/officeDocument/2006/relationships/audio" Target="../media/audio9.wav"/><Relationship Id="rId4" Type="http://schemas.openxmlformats.org/officeDocument/2006/relationships/audio" Target="../media/audio3.wav"/><Relationship Id="rId9" Type="http://schemas.openxmlformats.org/officeDocument/2006/relationships/audio" Target="../media/audio8.wav"/></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q-AL" b="1" noProof="0" dirty="0" smtClean="0"/>
              <a:t>Trajnim për Grupet Hetimore të Autoriteteve të Zbatimit të Ligjit</a:t>
            </a:r>
            <a:endParaRPr lang="sq-AL" noProof="0" dirty="0"/>
          </a:p>
        </p:txBody>
      </p:sp>
      <p:sp>
        <p:nvSpPr>
          <p:cNvPr id="3" name="Subtitle 2"/>
          <p:cNvSpPr>
            <a:spLocks noGrp="1"/>
          </p:cNvSpPr>
          <p:nvPr>
            <p:ph type="subTitle" idx="1"/>
          </p:nvPr>
        </p:nvSpPr>
        <p:spPr>
          <a:xfrm>
            <a:off x="685800" y="3886200"/>
            <a:ext cx="7772400" cy="1752600"/>
          </a:xfrm>
        </p:spPr>
        <p:txBody>
          <a:bodyPr>
            <a:normAutofit/>
          </a:bodyPr>
          <a:lstStyle/>
          <a:p>
            <a:r>
              <a:rPr lang="sq-AL" noProof="0" dirty="0" smtClean="0">
                <a:solidFill>
                  <a:schemeClr val="tx1"/>
                </a:solidFill>
              </a:rPr>
              <a:t>Sesioni 1.2.3.</a:t>
            </a:r>
          </a:p>
          <a:p>
            <a:r>
              <a:rPr lang="sq-AL" noProof="0" dirty="0" smtClean="0">
                <a:solidFill>
                  <a:schemeClr val="tx1"/>
                </a:solidFill>
              </a:rPr>
              <a:t>Kontrolli dhe Sekuestrimi</a:t>
            </a:r>
          </a:p>
          <a:p>
            <a:r>
              <a:rPr lang="sq-AL" noProof="0" dirty="0" err="1" smtClean="0">
                <a:solidFill>
                  <a:schemeClr val="tx1"/>
                </a:solidFill>
              </a:rPr>
              <a:t>Pjes</a:t>
            </a:r>
            <a:r>
              <a:rPr lang="en-US" noProof="0" dirty="0" smtClean="0">
                <a:solidFill>
                  <a:schemeClr val="tx1"/>
                </a:solidFill>
              </a:rPr>
              <a:t>a</a:t>
            </a:r>
            <a:r>
              <a:rPr lang="sq-AL" noProof="0" dirty="0" smtClean="0">
                <a:solidFill>
                  <a:schemeClr val="tx1"/>
                </a:solidFill>
              </a:rPr>
              <a:t> 2 – Skenarët me Kompjuter të Ndezur</a:t>
            </a:r>
            <a:endParaRPr lang="sq-AL" noProof="0" dirty="0">
              <a:solidFill>
                <a:schemeClr val="tx1"/>
              </a:solidFill>
            </a:endParaRP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Kriteret</a:t>
            </a:r>
            <a:endParaRPr lang="sq-AL" b="1" noProof="0"/>
          </a:p>
        </p:txBody>
      </p:sp>
      <p:sp>
        <p:nvSpPr>
          <p:cNvPr id="4" name="Rectangle 3"/>
          <p:cNvSpPr>
            <a:spLocks noGrp="1" noChangeArrowheads="1"/>
          </p:cNvSpPr>
          <p:nvPr>
            <p:ph idx="1"/>
          </p:nvPr>
        </p:nvSpPr>
        <p:spPr/>
        <p:txBody>
          <a:bodyPr>
            <a:normAutofit fontScale="62500" lnSpcReduction="20000"/>
          </a:bodyPr>
          <a:lstStyle/>
          <a:p>
            <a:pPr marL="0" indent="0" algn="just">
              <a:lnSpc>
                <a:spcPct val="150000"/>
              </a:lnSpc>
              <a:spcBef>
                <a:spcPts val="0"/>
              </a:spcBef>
              <a:buNone/>
            </a:pPr>
            <a:r>
              <a:rPr lang="sq-AL" noProof="0" dirty="0" smtClean="0"/>
              <a:t>Kriteret për Mbledhjen e të Dhënave me Kompjuter Ndezur:</a:t>
            </a:r>
          </a:p>
          <a:p>
            <a:pPr marL="0" indent="0" algn="just">
              <a:lnSpc>
                <a:spcPct val="150000"/>
              </a:lnSpc>
              <a:spcBef>
                <a:spcPts val="0"/>
              </a:spcBef>
              <a:buNone/>
            </a:pPr>
            <a:endParaRPr lang="sq-AL" noProof="0" dirty="0" smtClean="0"/>
          </a:p>
          <a:p>
            <a:pPr algn="just">
              <a:lnSpc>
                <a:spcPct val="150000"/>
              </a:lnSpc>
              <a:spcBef>
                <a:spcPts val="0"/>
              </a:spcBef>
            </a:pPr>
            <a:r>
              <a:rPr lang="sq-AL" noProof="0" dirty="0" smtClean="0"/>
              <a:t>Specialist me trajnim të posaçëm për Mbledhjen e të Dhënave me Kompjuter Ndezur</a:t>
            </a:r>
          </a:p>
          <a:p>
            <a:pPr algn="just">
              <a:lnSpc>
                <a:spcPct val="150000"/>
              </a:lnSpc>
              <a:spcBef>
                <a:spcPts val="0"/>
              </a:spcBef>
            </a:pPr>
            <a:r>
              <a:rPr lang="sq-AL" noProof="0" dirty="0" smtClean="0"/>
              <a:t>Një grup me instrumente të vlefshme kriminalistike për Mbledhjen e të Dhënave me Kompjuter Ndezur</a:t>
            </a:r>
          </a:p>
          <a:p>
            <a:pPr algn="just">
              <a:lnSpc>
                <a:spcPct val="150000"/>
              </a:lnSpc>
              <a:spcBef>
                <a:spcPts val="0"/>
              </a:spcBef>
            </a:pPr>
            <a:endParaRPr lang="sq-AL" noProof="0" dirty="0" smtClean="0"/>
          </a:p>
          <a:p>
            <a:pPr marL="0" indent="0" algn="just">
              <a:lnSpc>
                <a:spcPct val="150000"/>
              </a:lnSpc>
              <a:spcBef>
                <a:spcPts val="0"/>
              </a:spcBef>
              <a:buNone/>
            </a:pPr>
            <a:r>
              <a:rPr lang="sq-AL" noProof="0" dirty="0" smtClean="0"/>
              <a:t>Sikur asnjë specialist të mos jetë i </a:t>
            </a:r>
            <a:r>
              <a:rPr lang="sq-AL" noProof="0" dirty="0" err="1" smtClean="0"/>
              <a:t>disponueshëm</a:t>
            </a:r>
            <a:r>
              <a:rPr lang="sq-AL" noProof="0" dirty="0" smtClean="0"/>
              <a:t>, heqja e </a:t>
            </a:r>
            <a:r>
              <a:rPr lang="sq-AL" noProof="0" dirty="0" err="1" smtClean="0"/>
              <a:t>kabllit</a:t>
            </a:r>
            <a:r>
              <a:rPr lang="sq-AL" noProof="0" dirty="0" smtClean="0"/>
              <a:t> të energjisë nga pajisja është më e dobishme sesa prekja e provave që mund të rezultojë në një ngatërrim të mundshëm të provave duke i bërë të papranueshme për përdorim në gjykatë.</a:t>
            </a:r>
          </a:p>
          <a:p>
            <a:pPr>
              <a:lnSpc>
                <a:spcPct val="150000"/>
              </a:lnSpc>
              <a:spcBef>
                <a:spcPts val="0"/>
              </a:spcBef>
            </a:pPr>
            <a:endParaRPr lang="sq-AL" noProof="0" dirty="0"/>
          </a:p>
        </p:txBody>
      </p:sp>
    </p:spTree>
    <p:extLst>
      <p:ext uri="{BB962C8B-B14F-4D97-AF65-F5344CB8AC3E}">
        <p14:creationId xmlns="" xmlns:p14="http://schemas.microsoft.com/office/powerpoint/2010/main" val="681155683"/>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1569660"/>
          </a:xfrm>
          <a:prstGeom prst="rect">
            <a:avLst/>
          </a:prstGeom>
          <a:noFill/>
        </p:spPr>
        <p:txBody>
          <a:bodyPr wrap="square" rtlCol="0">
            <a:spAutoFit/>
          </a:bodyPr>
          <a:lstStyle/>
          <a:p>
            <a:pPr algn="ctr"/>
            <a:r>
              <a:rPr lang="de-DE" sz="3200" b="1" dirty="0" smtClean="0">
                <a:solidFill>
                  <a:schemeClr val="accent1">
                    <a:lumMod val="25000"/>
                  </a:schemeClr>
                </a:solidFill>
                <a:latin typeface="Calibri" pitchFamily="34" charset="0"/>
              </a:rPr>
              <a:t>Nëse keni akses fizik tek të dhënat</a:t>
            </a:r>
            <a:endParaRPr lang="en-US" sz="3200" dirty="0"/>
          </a:p>
        </p:txBody>
      </p:sp>
    </p:spTree>
    <p:extLst>
      <p:ext uri="{BB962C8B-B14F-4D97-AF65-F5344CB8AC3E}">
        <p14:creationId xmlns="" xmlns:p14="http://schemas.microsoft.com/office/powerpoint/2010/main" val="416276727"/>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a:bodyPr>
          <a:lstStyle/>
          <a:p>
            <a:r>
              <a:rPr lang="sq-AL" b="1" noProof="0" smtClean="0"/>
              <a:t>Hetuesit që janë të parët në skenë</a:t>
            </a:r>
            <a:endParaRPr lang="sq-AL" b="1" noProof="0"/>
          </a:p>
        </p:txBody>
      </p:sp>
      <p:pic>
        <p:nvPicPr>
          <p:cNvPr id="3" name="Bild 2"/>
          <p:cNvPicPr>
            <a:picLocks noChangeAspect="1"/>
          </p:cNvPicPr>
          <p:nvPr/>
        </p:nvPicPr>
        <p:blipFill>
          <a:blip r:embed="rId2"/>
          <a:stretch>
            <a:fillRect/>
          </a:stretch>
        </p:blipFill>
        <p:spPr>
          <a:xfrm flipH="1">
            <a:off x="7081897" y="1659334"/>
            <a:ext cx="2062101" cy="2062101"/>
          </a:xfrm>
          <a:prstGeom prst="rect">
            <a:avLst/>
          </a:prstGeom>
          <a:effectLst>
            <a:reflection blurRad="6350" stA="52000" endA="300" endPos="35000" dir="5400000" sy="-100000" algn="bl" rotWithShape="0"/>
          </a:effectLst>
        </p:spPr>
      </p:pic>
      <p:sp>
        <p:nvSpPr>
          <p:cNvPr id="4" name="Rectangle 3"/>
          <p:cNvSpPr>
            <a:spLocks noGrp="1" noChangeArrowheads="1"/>
          </p:cNvSpPr>
          <p:nvPr>
            <p:ph idx="1"/>
          </p:nvPr>
        </p:nvSpPr>
        <p:spPr>
          <a:xfrm>
            <a:off x="457200" y="1600200"/>
            <a:ext cx="6927703" cy="4800600"/>
          </a:xfrm>
        </p:spPr>
        <p:txBody>
          <a:bodyPr>
            <a:normAutofit fontScale="77500" lnSpcReduction="20000"/>
          </a:bodyPr>
          <a:lstStyle/>
          <a:p>
            <a:pPr marL="0" indent="0" algn="just">
              <a:buNone/>
            </a:pPr>
            <a:r>
              <a:rPr lang="sq-AL" noProof="0" dirty="0" smtClean="0"/>
              <a:t>Nëse jeni të parët në skenë, ju mund të mbroni të dhënat e paqëndrueshme duke ndjekur hapat e mëposhtëm:</a:t>
            </a:r>
          </a:p>
          <a:p>
            <a:pPr lvl="0" algn="just"/>
            <a:r>
              <a:rPr lang="sq-AL" noProof="0" dirty="0" smtClean="0"/>
              <a:t>Identifikoni, siguroni, dokumentoni dhe fotografoni secilën pajisje që përmban të dhëna të paqëndrueshme.</a:t>
            </a:r>
          </a:p>
          <a:p>
            <a:pPr lvl="0" algn="just"/>
            <a:r>
              <a:rPr lang="sq-AL" noProof="0" dirty="0" smtClean="0"/>
              <a:t>Vëzhgoni të dyshuarit e mundshëm dhe personat e tjerë për t’i ndaluara ata të ndryshojnë ose shkatërrojnë provat.</a:t>
            </a:r>
          </a:p>
          <a:p>
            <a:pPr lvl="0" algn="just"/>
            <a:r>
              <a:rPr lang="sq-AL" noProof="0" dirty="0" smtClean="0"/>
              <a:t>Ruani gjendjen në funksionim duke penguar mbrojtësin e ekranit, dhe gjendjet “</a:t>
            </a:r>
            <a:r>
              <a:rPr lang="sq-AL" noProof="0" dirty="0" err="1" smtClean="0"/>
              <a:t>standby</a:t>
            </a:r>
            <a:r>
              <a:rPr lang="sq-AL" noProof="0" dirty="0" smtClean="0"/>
              <a:t>” dhe “</a:t>
            </a:r>
            <a:r>
              <a:rPr lang="sq-AL" noProof="0" dirty="0" err="1" smtClean="0"/>
              <a:t>sleep</a:t>
            </a:r>
            <a:r>
              <a:rPr lang="sq-AL" noProof="0" dirty="0" smtClean="0"/>
              <a:t>”</a:t>
            </a:r>
          </a:p>
          <a:p>
            <a:pPr lvl="0" algn="just"/>
            <a:r>
              <a:rPr lang="sq-AL" noProof="0" dirty="0" smtClean="0"/>
              <a:t>Vëzhgoni komponentët IT për të parandaluar ndryshimin ose shkatërrimin e provave.</a:t>
            </a:r>
          </a:p>
          <a:p>
            <a:pPr algn="just">
              <a:lnSpc>
                <a:spcPct val="150000"/>
              </a:lnSpc>
              <a:spcBef>
                <a:spcPts val="0"/>
              </a:spcBef>
            </a:pPr>
            <a:endParaRPr lang="sq-AL" noProof="0" dirty="0"/>
          </a:p>
        </p:txBody>
      </p:sp>
    </p:spTree>
    <p:extLst>
      <p:ext uri="{BB962C8B-B14F-4D97-AF65-F5344CB8AC3E}">
        <p14:creationId xmlns="" xmlns:p14="http://schemas.microsoft.com/office/powerpoint/2010/main" val="1729256386"/>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dirty="0" smtClean="0"/>
              <a:t>Treguesit në ekran</a:t>
            </a:r>
            <a:endParaRPr lang="sq-AL" b="1" noProof="0" dirty="0"/>
          </a:p>
        </p:txBody>
      </p:sp>
      <p:sp>
        <p:nvSpPr>
          <p:cNvPr id="4" name="Rectangle 3"/>
          <p:cNvSpPr>
            <a:spLocks noGrp="1" noChangeArrowheads="1"/>
          </p:cNvSpPr>
          <p:nvPr>
            <p:ph idx="1"/>
          </p:nvPr>
        </p:nvSpPr>
        <p:spPr>
          <a:xfrm>
            <a:off x="457200" y="1600200"/>
            <a:ext cx="5856600" cy="5081777"/>
          </a:xfrm>
        </p:spPr>
        <p:txBody>
          <a:bodyPr>
            <a:normAutofit fontScale="70000" lnSpcReduction="20000"/>
          </a:bodyPr>
          <a:lstStyle/>
          <a:p>
            <a:pPr lvl="0" algn="just"/>
            <a:r>
              <a:rPr lang="sq-AL" noProof="0" dirty="0" smtClean="0"/>
              <a:t>Kontrolloni ekranin për shenja që provat </a:t>
            </a:r>
            <a:r>
              <a:rPr lang="sq-AL" noProof="0" dirty="0" err="1" smtClean="0"/>
              <a:t>dixhitale</a:t>
            </a:r>
            <a:r>
              <a:rPr lang="sq-AL" noProof="0" dirty="0" smtClean="0"/>
              <a:t> po shkatërrohen. P.sh. Komandat "</a:t>
            </a:r>
            <a:r>
              <a:rPr lang="sq-AL" noProof="0" dirty="0" err="1" smtClean="0"/>
              <a:t>delete</a:t>
            </a:r>
            <a:r>
              <a:rPr lang="sq-AL" noProof="0" dirty="0" smtClean="0"/>
              <a:t>," "format," "</a:t>
            </a:r>
            <a:r>
              <a:rPr lang="sq-AL" noProof="0" dirty="0" err="1" smtClean="0"/>
              <a:t>remove</a:t>
            </a:r>
            <a:r>
              <a:rPr lang="sq-AL" noProof="0" dirty="0" smtClean="0"/>
              <a:t>," "</a:t>
            </a:r>
            <a:r>
              <a:rPr lang="sq-AL" noProof="0" dirty="0" err="1" smtClean="0"/>
              <a:t>copy</a:t>
            </a:r>
            <a:r>
              <a:rPr lang="sq-AL" noProof="0" dirty="0" smtClean="0"/>
              <a:t>," "</a:t>
            </a:r>
            <a:r>
              <a:rPr lang="sq-AL" noProof="0" dirty="0" err="1" smtClean="0"/>
              <a:t>move</a:t>
            </a:r>
            <a:r>
              <a:rPr lang="sq-AL" noProof="0" dirty="0" smtClean="0"/>
              <a:t>," "</a:t>
            </a:r>
            <a:r>
              <a:rPr lang="sq-AL" noProof="0" dirty="0" err="1" smtClean="0"/>
              <a:t>cut</a:t>
            </a:r>
            <a:r>
              <a:rPr lang="sq-AL" noProof="0" dirty="0" smtClean="0"/>
              <a:t>," ose “</a:t>
            </a:r>
            <a:r>
              <a:rPr lang="sq-AL" noProof="0" dirty="0" err="1" smtClean="0"/>
              <a:t>wipe</a:t>
            </a:r>
            <a:r>
              <a:rPr lang="sq-AL" noProof="0" dirty="0" smtClean="0"/>
              <a:t>“</a:t>
            </a:r>
          </a:p>
          <a:p>
            <a:pPr lvl="0" algn="just"/>
            <a:r>
              <a:rPr lang="sq-AL" noProof="0" dirty="0" smtClean="0"/>
              <a:t>Dokumentoni se cilat dritare janë të hapura</a:t>
            </a:r>
          </a:p>
          <a:p>
            <a:pPr lvl="0" algn="just"/>
            <a:r>
              <a:rPr lang="sq-AL" noProof="0" dirty="0" smtClean="0"/>
              <a:t>Kërkoni tregues për përdorimin e kodimit (shih </a:t>
            </a:r>
            <a:r>
              <a:rPr lang="sq-AL" noProof="0" dirty="0" err="1" smtClean="0"/>
              <a:t>slajdet</a:t>
            </a:r>
            <a:r>
              <a:rPr lang="sq-AL" noProof="0" dirty="0" smtClean="0"/>
              <a:t> pasuese).</a:t>
            </a:r>
          </a:p>
          <a:p>
            <a:pPr lvl="0" algn="just"/>
            <a:r>
              <a:rPr lang="sq-AL" noProof="0" dirty="0" smtClean="0"/>
              <a:t>Kërkoni për tregues të shërbimeve në largësi që po përdoren (shihni </a:t>
            </a:r>
            <a:r>
              <a:rPr lang="sq-AL" noProof="0" dirty="0" err="1" smtClean="0"/>
              <a:t>slajdet</a:t>
            </a:r>
            <a:r>
              <a:rPr lang="sq-AL" noProof="0" dirty="0" smtClean="0"/>
              <a:t> pasuese).</a:t>
            </a:r>
          </a:p>
          <a:p>
            <a:pPr lvl="0" algn="just"/>
            <a:r>
              <a:rPr lang="sq-AL" noProof="0" dirty="0" smtClean="0"/>
              <a:t>Kërkoni për shenja të komunikimeve aktive ose në zhvillimi me kompjuterë ose përdorues të tillë si dhomat e </a:t>
            </a:r>
            <a:r>
              <a:rPr lang="sq-AL" noProof="0" dirty="0" err="1" smtClean="0"/>
              <a:t>chat</a:t>
            </a:r>
            <a:r>
              <a:rPr lang="sq-AL" noProof="0" dirty="0" smtClean="0"/>
              <a:t>-it.</a:t>
            </a:r>
          </a:p>
          <a:p>
            <a:pPr lvl="0" algn="just"/>
            <a:r>
              <a:rPr lang="sq-AL" noProof="0" dirty="0" smtClean="0"/>
              <a:t>Kërkoni shenja që kamerat ose kamerat ueb janë aktive (kamerat e Internetit).</a:t>
            </a:r>
            <a:endParaRPr lang="sq-AL" noProof="0" dirty="0"/>
          </a:p>
        </p:txBody>
      </p:sp>
      <p:pic>
        <p:nvPicPr>
          <p:cNvPr id="3" name="Bild 2"/>
          <p:cNvPicPr>
            <a:picLocks noChangeAspect="1"/>
          </p:cNvPicPr>
          <p:nvPr/>
        </p:nvPicPr>
        <p:blipFill>
          <a:blip r:embed="rId2"/>
          <a:stretch>
            <a:fillRect/>
          </a:stretch>
        </p:blipFill>
        <p:spPr>
          <a:xfrm>
            <a:off x="6369020" y="1463408"/>
            <a:ext cx="2721939" cy="3851801"/>
          </a:xfrm>
          <a:prstGeom prst="rect">
            <a:avLst/>
          </a:prstGeom>
          <a:effectLst>
            <a:reflection blurRad="6350" stA="52000" endA="300" endPos="35000" dir="5400000" sy="-100000" algn="bl" rotWithShape="0"/>
          </a:effectLst>
        </p:spPr>
      </p:pic>
    </p:spTree>
    <p:extLst>
      <p:ext uri="{BB962C8B-B14F-4D97-AF65-F5344CB8AC3E}">
        <p14:creationId xmlns="" xmlns:p14="http://schemas.microsoft.com/office/powerpoint/2010/main" val="4109409116"/>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descr="Appendix B - Live forensics flowchart.pdf"/>
          <p:cNvPicPr>
            <a:picLocks noChangeAspect="1"/>
          </p:cNvPicPr>
          <p:nvPr/>
        </p:nvPicPr>
        <p:blipFill rotWithShape="1">
          <a:blip r:embed="rId2">
            <a:extLst>
              <a:ext uri="{28A0092B-C50C-407E-A947-70E740481C1C}">
                <a14:useLocalDpi xmlns="" xmlns:a14="http://schemas.microsoft.com/office/drawing/2010/main" val="0"/>
              </a:ext>
            </a:extLst>
          </a:blip>
          <a:srcRect t="22004"/>
          <a:stretch/>
        </p:blipFill>
        <p:spPr>
          <a:xfrm>
            <a:off x="1344706" y="0"/>
            <a:ext cx="6379883" cy="6858000"/>
          </a:xfrm>
          <a:prstGeom prst="rect">
            <a:avLst/>
          </a:prstGeom>
        </p:spPr>
      </p:pic>
    </p:spTree>
    <p:extLst>
      <p:ext uri="{BB962C8B-B14F-4D97-AF65-F5344CB8AC3E}">
        <p14:creationId xmlns="" xmlns:p14="http://schemas.microsoft.com/office/powerpoint/2010/main" val="4114103380"/>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1077218"/>
          </a:xfrm>
          <a:prstGeom prst="rect">
            <a:avLst/>
          </a:prstGeom>
          <a:noFill/>
        </p:spPr>
        <p:txBody>
          <a:bodyPr wrap="square" rtlCol="0">
            <a:spAutoFit/>
          </a:bodyPr>
          <a:lstStyle/>
          <a:p>
            <a:pPr algn="ctr"/>
            <a:r>
              <a:rPr lang="de-DE" sz="3200" b="1" dirty="0" smtClean="0">
                <a:solidFill>
                  <a:schemeClr val="accent1">
                    <a:lumMod val="25000"/>
                  </a:schemeClr>
                </a:solidFill>
                <a:latin typeface="Calibri" pitchFamily="34" charset="0"/>
              </a:rPr>
              <a:t>Le të shohim disa shembuj</a:t>
            </a:r>
            <a:endParaRPr lang="en-US" sz="3200" dirty="0"/>
          </a:p>
        </p:txBody>
      </p:sp>
    </p:spTree>
    <p:extLst>
      <p:ext uri="{BB962C8B-B14F-4D97-AF65-F5344CB8AC3E}">
        <p14:creationId xmlns="" xmlns:p14="http://schemas.microsoft.com/office/powerpoint/2010/main" val="1992261776"/>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338"/>
          <p:cNvPicPr>
            <a:picLocks noGrp="1"/>
          </p:cNvPicPr>
          <p:nvPr>
            <p:ph idx="1"/>
          </p:nvPr>
        </p:nvPicPr>
        <p:blipFill>
          <a:blip r:embed="rId2">
            <a:extLst>
              <a:ext uri="{28A0092B-C50C-407E-A947-70E740481C1C}">
                <a14:useLocalDpi xmlns="" xmlns:a14="http://schemas.microsoft.com/office/drawing/2010/main" val="0"/>
              </a:ext>
            </a:extLst>
          </a:blip>
          <a:srcRect t="13074" b="13074"/>
          <a:stretch>
            <a:fillRect/>
          </a:stretch>
        </p:blipFill>
        <p:spPr bwMode="auto">
          <a:xfrm>
            <a:off x="-1" y="0"/>
            <a:ext cx="9308353" cy="6858000"/>
          </a:xfrm>
          <a:prstGeom prst="rect">
            <a:avLst/>
          </a:prstGeom>
          <a:noFill/>
          <a:ln>
            <a:noFill/>
          </a:ln>
        </p:spPr>
      </p:pic>
    </p:spTree>
    <p:extLst>
      <p:ext uri="{BB962C8B-B14F-4D97-AF65-F5344CB8AC3E}">
        <p14:creationId xmlns="" xmlns:p14="http://schemas.microsoft.com/office/powerpoint/2010/main" val="425190476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a:p>
        </p:txBody>
      </p:sp>
      <p:pic>
        <p:nvPicPr>
          <p:cNvPr id="4" name="Grafik 33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 xmlns:p14="http://schemas.microsoft.com/office/powerpoint/2010/main" val="379868379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30"/>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 xmlns:p14="http://schemas.microsoft.com/office/powerpoint/2010/main" val="3852032691"/>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(Slide Heading)</a:t>
            </a:r>
            <a:endParaRPr lang="sq-AL" b="1" noProof="0"/>
          </a:p>
        </p:txBody>
      </p:sp>
      <p:sp>
        <p:nvSpPr>
          <p:cNvPr id="4" name="Rectangle 3"/>
          <p:cNvSpPr>
            <a:spLocks noGrp="1" noChangeArrowheads="1"/>
          </p:cNvSpPr>
          <p:nvPr>
            <p:ph idx="1"/>
          </p:nvPr>
        </p:nvSpPr>
        <p:spPr/>
        <p:txBody>
          <a:bodyPr>
            <a:normAutofit/>
          </a:bodyPr>
          <a:lstStyle/>
          <a:p>
            <a:pPr>
              <a:lnSpc>
                <a:spcPct val="150000"/>
              </a:lnSpc>
              <a:spcBef>
                <a:spcPts val="0"/>
              </a:spcBef>
            </a:pPr>
            <a:endParaRPr lang="en-GB" dirty="0"/>
          </a:p>
        </p:txBody>
      </p:sp>
      <p:pic>
        <p:nvPicPr>
          <p:cNvPr id="5" name="Grafik 332"/>
          <p:cNvPicPr/>
          <p:nvPr/>
        </p:nvPicPr>
        <p:blipFill>
          <a:blip r:embed="rId2">
            <a:extLst>
              <a:ext uri="{28A0092B-C50C-407E-A947-70E740481C1C}">
                <a14:useLocalDpi xmlns="" xmlns:a14="http://schemas.microsoft.com/office/drawing/2010/main" val="0"/>
              </a:ext>
            </a:extLst>
          </a:blip>
          <a:srcRect/>
          <a:stretch>
            <a:fillRect/>
          </a:stretch>
        </p:blipFill>
        <p:spPr bwMode="auto">
          <a:xfrm>
            <a:off x="-463176" y="3362"/>
            <a:ext cx="9607176" cy="7205383"/>
          </a:xfrm>
          <a:prstGeom prst="rect">
            <a:avLst/>
          </a:prstGeom>
          <a:noFill/>
          <a:ln>
            <a:noFill/>
          </a:ln>
        </p:spPr>
      </p:pic>
    </p:spTree>
    <p:extLst>
      <p:ext uri="{BB962C8B-B14F-4D97-AF65-F5344CB8AC3E}">
        <p14:creationId xmlns="" xmlns:p14="http://schemas.microsoft.com/office/powerpoint/2010/main" val="3852032691"/>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505" y="1047904"/>
            <a:ext cx="8770207" cy="5560900"/>
          </a:xfrm>
        </p:spPr>
        <p:txBody>
          <a:bodyPr>
            <a:noAutofit/>
          </a:bodyPr>
          <a:lstStyle/>
          <a:p>
            <a:pPr algn="just">
              <a:buNone/>
            </a:pPr>
            <a:r>
              <a:rPr lang="sq-AL" sz="2000" noProof="0" dirty="0" smtClean="0"/>
              <a:t>Në përfundim të sesionit pjesëmarrësit do të jenë në gjendje të:</a:t>
            </a:r>
          </a:p>
          <a:p>
            <a:pPr algn="just"/>
            <a:r>
              <a:rPr lang="sq-AL" sz="2000" noProof="0" dirty="0" smtClean="0"/>
              <a:t>Dallojnë ndërmjet skenarëve me kompjuter të fikur dhe skenarëve me kompjuter të ndezur</a:t>
            </a:r>
          </a:p>
          <a:p>
            <a:pPr algn="just"/>
            <a:r>
              <a:rPr lang="sq-AL" sz="2000" noProof="0" dirty="0" smtClean="0"/>
              <a:t>Përkufizojnë termat „Të  Dhëna të Paqëndrueshme“, „Të Dhëna Kalimtare“ dhe „Mbledhja e Provave me Kompjuter Ndezur“</a:t>
            </a:r>
          </a:p>
          <a:p>
            <a:pPr algn="just"/>
            <a:r>
              <a:rPr lang="sq-AL" sz="2000" noProof="0" dirty="0" smtClean="0"/>
              <a:t>Shpjegojnë vlerën e të dhënave të paqëndrueshme për hetimet</a:t>
            </a:r>
          </a:p>
          <a:p>
            <a:pPr algn="just"/>
            <a:r>
              <a:rPr lang="sq-AL" sz="2000" noProof="0" dirty="0" smtClean="0"/>
              <a:t>Rendisin të paktën katër lloje të dhënash që do të humbitnin pa Metodologjinë e Mbledhjes së të Dhënave me Kompjuter të Ndezur</a:t>
            </a:r>
          </a:p>
          <a:p>
            <a:pPr algn="just"/>
            <a:r>
              <a:rPr lang="sq-AL" sz="2000" noProof="0" dirty="0" smtClean="0"/>
              <a:t>Zbatojnë masat e reagimit të parë kur janë përballë një sistemi kompjuterik në funksionim.</a:t>
            </a:r>
          </a:p>
          <a:p>
            <a:pPr algn="just"/>
            <a:r>
              <a:rPr lang="sq-AL" sz="2000" noProof="0" dirty="0" smtClean="0"/>
              <a:t>Përshkruajnë sfidat e kodimit dhe shanset e Mbledhjes së Provave me Kompjuter të Ndezur në raste ku përfshihet kodimi i të dhënave</a:t>
            </a:r>
          </a:p>
          <a:p>
            <a:pPr algn="just"/>
            <a:r>
              <a:rPr lang="sq-AL" sz="2000" noProof="0" dirty="0" smtClean="0"/>
              <a:t>Diskutojnë sfidat dhe kornizat e ndryshme ligjore në skenarë ku të dhënat ruhen fizikisht larg, p.sh. Shërbimet në largësi.</a:t>
            </a:r>
          </a:p>
          <a:p>
            <a:pPr algn="just"/>
            <a:r>
              <a:rPr lang="sq-AL" sz="2000" noProof="0" dirty="0" smtClean="0"/>
              <a:t>Përkufizojnë termin „Shërbimet Informatike në Largësi”</a:t>
            </a:r>
          </a:p>
          <a:p>
            <a:pPr algn="just"/>
            <a:r>
              <a:rPr lang="sq-AL" sz="2000" noProof="0" dirty="0" smtClean="0"/>
              <a:t>Krahasojnë të paktën tre shërbime të tilla në largësi (në Internet)</a:t>
            </a:r>
            <a:endParaRPr lang="sq-AL" sz="2000" noProof="0" dirty="0" smtClean="0"/>
          </a:p>
        </p:txBody>
      </p:sp>
      <p:sp>
        <p:nvSpPr>
          <p:cNvPr id="4" name="Title 1"/>
          <p:cNvSpPr>
            <a:spLocks noGrp="1"/>
          </p:cNvSpPr>
          <p:nvPr>
            <p:ph type="title"/>
          </p:nvPr>
        </p:nvSpPr>
        <p:spPr>
          <a:xfrm>
            <a:off x="457200" y="274638"/>
            <a:ext cx="8229600" cy="773266"/>
          </a:xfrm>
        </p:spPr>
        <p:txBody>
          <a:bodyPr/>
          <a:lstStyle/>
          <a:p>
            <a:r>
              <a:rPr lang="sq-AL" b="1" noProof="0" smtClean="0"/>
              <a:t>Objektivat e Sesionit</a:t>
            </a:r>
            <a:endParaRPr lang="sq-AL" b="1" noProof="0"/>
          </a:p>
        </p:txBody>
      </p:sp>
    </p:spTree>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(Slide Heading)</a:t>
            </a:r>
            <a:endParaRPr lang="sq-AL" b="1" noProof="0"/>
          </a:p>
        </p:txBody>
      </p:sp>
      <p:sp>
        <p:nvSpPr>
          <p:cNvPr id="4" name="Rectangle 3"/>
          <p:cNvSpPr>
            <a:spLocks noGrp="1" noChangeArrowheads="1"/>
          </p:cNvSpPr>
          <p:nvPr>
            <p:ph idx="1"/>
          </p:nvPr>
        </p:nvSpPr>
        <p:spPr/>
        <p:txBody>
          <a:bodyPr>
            <a:normAutofit/>
          </a:bodyPr>
          <a:lstStyle/>
          <a:p>
            <a:pPr>
              <a:lnSpc>
                <a:spcPct val="150000"/>
              </a:lnSpc>
              <a:spcBef>
                <a:spcPts val="0"/>
              </a:spcBef>
            </a:pPr>
            <a:endParaRPr lang="en-GB" dirty="0"/>
          </a:p>
        </p:txBody>
      </p:sp>
      <p:pic>
        <p:nvPicPr>
          <p:cNvPr id="5" name="Grafik 323"/>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2" cy="6858000"/>
          </a:xfrm>
          <a:prstGeom prst="rect">
            <a:avLst/>
          </a:prstGeom>
          <a:noFill/>
          <a:ln>
            <a:noFill/>
          </a:ln>
        </p:spPr>
      </p:pic>
    </p:spTree>
    <p:extLst>
      <p:ext uri="{BB962C8B-B14F-4D97-AF65-F5344CB8AC3E}">
        <p14:creationId xmlns="" xmlns:p14="http://schemas.microsoft.com/office/powerpoint/2010/main" val="1952955534"/>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21900"/>
          </a:xfrm>
        </p:spPr>
        <p:txBody>
          <a:bodyPr>
            <a:normAutofit fontScale="90000"/>
          </a:bodyPr>
          <a:lstStyle/>
          <a:p>
            <a:r>
              <a:rPr lang="sq-AL" b="1" noProof="0" smtClean="0"/>
              <a:t>Mjetet për Përdorues më me Përvojë</a:t>
            </a:r>
            <a:endParaRPr lang="sq-AL" b="1" noProof="0"/>
          </a:p>
        </p:txBody>
      </p:sp>
      <p:sp>
        <p:nvSpPr>
          <p:cNvPr id="4" name="Rectangle 3"/>
          <p:cNvSpPr>
            <a:spLocks noGrp="1" noChangeArrowheads="1"/>
          </p:cNvSpPr>
          <p:nvPr>
            <p:ph idx="1"/>
          </p:nvPr>
        </p:nvSpPr>
        <p:spPr>
          <a:xfrm>
            <a:off x="457200" y="1600200"/>
            <a:ext cx="5589827" cy="4401589"/>
          </a:xfrm>
        </p:spPr>
        <p:txBody>
          <a:bodyPr>
            <a:normAutofit fontScale="62500" lnSpcReduction="20000"/>
          </a:bodyPr>
          <a:lstStyle/>
          <a:p>
            <a:pPr marL="0" indent="0" algn="just">
              <a:lnSpc>
                <a:spcPct val="150000"/>
              </a:lnSpc>
              <a:spcBef>
                <a:spcPts val="0"/>
              </a:spcBef>
              <a:buNone/>
            </a:pPr>
            <a:r>
              <a:rPr lang="sq-AL" noProof="0" dirty="0" smtClean="0"/>
              <a:t>Ne mbledhjen e mjeteve për mbledhjen e provave me kompjuter ndezur, një hetues duhet të marrë në konsideratë:</a:t>
            </a:r>
          </a:p>
          <a:p>
            <a:pPr lvl="0" algn="just"/>
            <a:r>
              <a:rPr lang="sq-AL" noProof="0" dirty="0" smtClean="0"/>
              <a:t>Të zgjedhë vetëm mjete me </a:t>
            </a:r>
            <a:r>
              <a:rPr lang="sq-AL" noProof="0" dirty="0" err="1" smtClean="0"/>
              <a:t>impaktin</a:t>
            </a:r>
            <a:r>
              <a:rPr lang="sq-AL" noProof="0" dirty="0" smtClean="0"/>
              <a:t> më të vogël në sistem.</a:t>
            </a:r>
          </a:p>
          <a:p>
            <a:pPr lvl="0" algn="just"/>
            <a:r>
              <a:rPr lang="sq-AL" noProof="0" dirty="0" smtClean="0"/>
              <a:t>Mjeti duhet të jetë i shoqëruar me libraritë dhe skedarët e ekzekutueshëm të tij. </a:t>
            </a:r>
          </a:p>
          <a:p>
            <a:pPr lvl="0" algn="just"/>
            <a:r>
              <a:rPr lang="sq-AL" noProof="0" dirty="0" smtClean="0"/>
              <a:t>Të përdoren vetëm mjete dhe skripte të cilat mund t’i shpjegoni në gjykatë.</a:t>
            </a:r>
          </a:p>
          <a:p>
            <a:pPr lvl="0" algn="just"/>
            <a:r>
              <a:rPr lang="sq-AL" noProof="0" dirty="0" smtClean="0"/>
              <a:t>Mjeti/skripti duhet të jetë i automatizuar.</a:t>
            </a:r>
          </a:p>
          <a:p>
            <a:pPr lvl="0" algn="just"/>
            <a:r>
              <a:rPr lang="sq-AL" noProof="0" dirty="0" smtClean="0"/>
              <a:t>Mbani parasysh funksionalitetin </a:t>
            </a:r>
            <a:r>
              <a:rPr lang="sq-AL" noProof="0" dirty="0" err="1" smtClean="0"/>
              <a:t>prioritar</a:t>
            </a:r>
            <a:r>
              <a:rPr lang="sq-AL" noProof="0" dirty="0" smtClean="0"/>
              <a:t> për çështje urgjente ose incidente të sigurisë. </a:t>
            </a:r>
          </a:p>
          <a:p>
            <a:pPr lvl="0" algn="just"/>
            <a:r>
              <a:rPr lang="sq-AL" noProof="0" dirty="0" smtClean="0"/>
              <a:t>Mjeti duhet të mbledhë vetëm të dhëna që janë të paqëndrueshme. </a:t>
            </a:r>
            <a:endParaRPr lang="sq-AL" noProof="0" dirty="0"/>
          </a:p>
        </p:txBody>
      </p:sp>
      <p:pic>
        <p:nvPicPr>
          <p:cNvPr id="3" name="Bild 2"/>
          <p:cNvPicPr>
            <a:picLocks noChangeAspect="1"/>
          </p:cNvPicPr>
          <p:nvPr/>
        </p:nvPicPr>
        <p:blipFill>
          <a:blip r:embed="rId2"/>
          <a:stretch>
            <a:fillRect/>
          </a:stretch>
        </p:blipFill>
        <p:spPr>
          <a:xfrm>
            <a:off x="6180926" y="1600010"/>
            <a:ext cx="2930918" cy="2930918"/>
          </a:xfrm>
          <a:prstGeom prst="rect">
            <a:avLst/>
          </a:prstGeom>
          <a:effectLst>
            <a:reflection blurRad="6350" stA="52000" endA="300" endPos="35000" dir="5400000" sy="-100000" algn="bl" rotWithShape="0"/>
          </a:effectLst>
        </p:spPr>
      </p:pic>
    </p:spTree>
    <p:extLst>
      <p:ext uri="{BB962C8B-B14F-4D97-AF65-F5344CB8AC3E}">
        <p14:creationId xmlns="" xmlns:p14="http://schemas.microsoft.com/office/powerpoint/2010/main" val="1783659334"/>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sq-AL" b="1" noProof="0" smtClean="0"/>
              <a:t>DVD e mbledhjes së provave me Kompjuter ndezur</a:t>
            </a:r>
            <a:endParaRPr lang="sq-AL" b="1" noProof="0"/>
          </a:p>
        </p:txBody>
      </p:sp>
      <p:pic>
        <p:nvPicPr>
          <p:cNvPr id="5" name="Grafik 347"/>
          <p:cNvPicPr/>
          <p:nvPr/>
        </p:nvPicPr>
        <p:blipFill>
          <a:blip r:embed="rId2">
            <a:extLst>
              <a:ext uri="{28A0092B-C50C-407E-A947-70E740481C1C}">
                <a14:useLocalDpi xmlns="" xmlns:a14="http://schemas.microsoft.com/office/drawing/2010/main" val="0"/>
              </a:ext>
            </a:extLst>
          </a:blip>
          <a:srcRect/>
          <a:stretch>
            <a:fillRect/>
          </a:stretch>
        </p:blipFill>
        <p:spPr bwMode="auto">
          <a:xfrm>
            <a:off x="431425" y="1265521"/>
            <a:ext cx="3938090" cy="2768597"/>
          </a:xfrm>
          <a:prstGeom prst="rect">
            <a:avLst/>
          </a:prstGeom>
          <a:noFill/>
          <a:ln>
            <a:noFill/>
          </a:ln>
        </p:spPr>
      </p:pic>
      <p:pic>
        <p:nvPicPr>
          <p:cNvPr id="6" name="Grafik 348"/>
          <p:cNvPicPr/>
          <p:nvPr/>
        </p:nvPicPr>
        <p:blipFill rotWithShape="1">
          <a:blip r:embed="rId3">
            <a:extLst>
              <a:ext uri="{28A0092B-C50C-407E-A947-70E740481C1C}">
                <a14:useLocalDpi xmlns="" xmlns:a14="http://schemas.microsoft.com/office/drawing/2010/main" val="0"/>
              </a:ext>
            </a:extLst>
          </a:blip>
          <a:srcRect r="10674"/>
          <a:stretch/>
        </p:blipFill>
        <p:spPr bwMode="auto">
          <a:xfrm>
            <a:off x="4721411" y="1265520"/>
            <a:ext cx="4010212" cy="2790717"/>
          </a:xfrm>
          <a:prstGeom prst="rect">
            <a:avLst/>
          </a:prstGeom>
          <a:noFill/>
          <a:ln>
            <a:noFill/>
          </a:ln>
        </p:spPr>
      </p:pic>
      <p:pic>
        <p:nvPicPr>
          <p:cNvPr id="7" name="Grafik 288"/>
          <p:cNvPicPr/>
          <p:nvPr/>
        </p:nvPicPr>
        <p:blipFill>
          <a:blip r:embed="rId4">
            <a:extLst>
              <a:ext uri="{28A0092B-C50C-407E-A947-70E740481C1C}">
                <a14:useLocalDpi xmlns="" xmlns:a14="http://schemas.microsoft.com/office/drawing/2010/main" val="0"/>
              </a:ext>
            </a:extLst>
          </a:blip>
          <a:srcRect/>
          <a:stretch>
            <a:fillRect/>
          </a:stretch>
        </p:blipFill>
        <p:spPr bwMode="auto">
          <a:xfrm>
            <a:off x="401543" y="4179421"/>
            <a:ext cx="3938090" cy="2509142"/>
          </a:xfrm>
          <a:prstGeom prst="rect">
            <a:avLst/>
          </a:prstGeom>
          <a:noFill/>
          <a:ln>
            <a:noFill/>
          </a:ln>
        </p:spPr>
      </p:pic>
      <p:pic>
        <p:nvPicPr>
          <p:cNvPr id="8" name="Grafik 339"/>
          <p:cNvPicPr/>
          <p:nvPr/>
        </p:nvPicPr>
        <p:blipFill>
          <a:blip r:embed="rId5">
            <a:extLst>
              <a:ext uri="{28A0092B-C50C-407E-A947-70E740481C1C}">
                <a14:useLocalDpi xmlns="" xmlns:a14="http://schemas.microsoft.com/office/drawing/2010/main" val="0"/>
              </a:ext>
            </a:extLst>
          </a:blip>
          <a:srcRect/>
          <a:stretch>
            <a:fillRect/>
          </a:stretch>
        </p:blipFill>
        <p:spPr bwMode="auto">
          <a:xfrm>
            <a:off x="4721411" y="4179421"/>
            <a:ext cx="4010212" cy="2528325"/>
          </a:xfrm>
          <a:prstGeom prst="rect">
            <a:avLst/>
          </a:prstGeom>
          <a:noFill/>
          <a:ln>
            <a:noFill/>
          </a:ln>
        </p:spPr>
      </p:pic>
    </p:spTree>
    <p:extLst>
      <p:ext uri="{BB962C8B-B14F-4D97-AF65-F5344CB8AC3E}">
        <p14:creationId xmlns="" xmlns:p14="http://schemas.microsoft.com/office/powerpoint/2010/main" val="341694091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105275"/>
          </a:xfrm>
        </p:spPr>
        <p:txBody>
          <a:bodyPr>
            <a:normAutofit fontScale="90000"/>
          </a:bodyPr>
          <a:lstStyle/>
          <a:p>
            <a:r>
              <a:rPr lang="sq-AL" b="1" noProof="0" smtClean="0"/>
              <a:t>Mjetet e Jashtme për Ruajtjen e të Dhënave</a:t>
            </a:r>
            <a:endParaRPr lang="sq-AL" b="1" noProof="0"/>
          </a:p>
        </p:txBody>
      </p:sp>
      <p:sp>
        <p:nvSpPr>
          <p:cNvPr id="4" name="Rectangle 3"/>
          <p:cNvSpPr>
            <a:spLocks noGrp="1" noChangeArrowheads="1"/>
          </p:cNvSpPr>
          <p:nvPr>
            <p:ph idx="1"/>
          </p:nvPr>
        </p:nvSpPr>
        <p:spPr/>
        <p:txBody>
          <a:bodyPr>
            <a:normAutofit fontScale="47500" lnSpcReduction="20000"/>
          </a:bodyPr>
          <a:lstStyle/>
          <a:p>
            <a:pPr lvl="0" algn="just">
              <a:lnSpc>
                <a:spcPct val="150000"/>
              </a:lnSpc>
              <a:buFont typeface="Symbol"/>
              <a:buChar char=""/>
            </a:pPr>
            <a:r>
              <a:rPr lang="sq-AL" b="1" noProof="0" dirty="0" smtClean="0">
                <a:latin typeface="Verdana"/>
                <a:ea typeface="Cambria"/>
                <a:cs typeface="Times New Roman"/>
              </a:rPr>
              <a:t>USB:</a:t>
            </a:r>
            <a:r>
              <a:rPr lang="sq-AL" noProof="0" dirty="0" smtClean="0">
                <a:latin typeface="Verdana"/>
                <a:ea typeface="Cambria"/>
                <a:cs typeface="Times New Roman"/>
              </a:rPr>
              <a:t> shumë të shpejta dhe që qëndrueshme, duhet me kapacitete të mëdha se sasia e memories RAM po rritet me shpejtësi</a:t>
            </a:r>
          </a:p>
          <a:p>
            <a:pPr lvl="0" algn="just">
              <a:lnSpc>
                <a:spcPct val="150000"/>
              </a:lnSpc>
              <a:buFont typeface="Symbol"/>
              <a:buChar char=""/>
            </a:pPr>
            <a:r>
              <a:rPr lang="sq-AL" b="1" noProof="0" dirty="0" smtClean="0">
                <a:latin typeface="Verdana"/>
                <a:ea typeface="Cambria"/>
                <a:cs typeface="Times New Roman"/>
              </a:rPr>
              <a:t>Disqet e Ngurta të Jashtme:</a:t>
            </a:r>
            <a:r>
              <a:rPr lang="sq-AL" noProof="0" dirty="0" smtClean="0">
                <a:latin typeface="Verdana"/>
                <a:ea typeface="Cambria"/>
                <a:cs typeface="Times New Roman"/>
              </a:rPr>
              <a:t> sa herë që nevojitet marrja e një sasie të madhe të skedarëve. Kërkoni për modele me një gamë të gjerë lidhjesh (USB/</a:t>
            </a:r>
            <a:r>
              <a:rPr lang="sq-AL" noProof="0" dirty="0" err="1" smtClean="0">
                <a:latin typeface="Verdana"/>
                <a:ea typeface="Cambria"/>
                <a:cs typeface="Times New Roman"/>
              </a:rPr>
              <a:t>eSATA</a:t>
            </a:r>
            <a:r>
              <a:rPr lang="sq-AL" noProof="0" dirty="0" smtClean="0">
                <a:latin typeface="Verdana"/>
                <a:ea typeface="Cambria"/>
                <a:cs typeface="Times New Roman"/>
              </a:rPr>
              <a:t>/</a:t>
            </a:r>
            <a:r>
              <a:rPr lang="sq-AL" noProof="0" dirty="0" err="1" smtClean="0">
                <a:latin typeface="Verdana"/>
                <a:ea typeface="Cambria"/>
                <a:cs typeface="Times New Roman"/>
              </a:rPr>
              <a:t>Fw</a:t>
            </a:r>
            <a:r>
              <a:rPr lang="sq-AL" noProof="0" dirty="0" smtClean="0">
                <a:latin typeface="Verdana"/>
                <a:ea typeface="Cambria"/>
                <a:cs typeface="Times New Roman"/>
              </a:rPr>
              <a:t>).</a:t>
            </a:r>
          </a:p>
          <a:p>
            <a:pPr lvl="0" algn="just">
              <a:lnSpc>
                <a:spcPct val="150000"/>
              </a:lnSpc>
              <a:buFont typeface="Symbol"/>
              <a:buChar char=""/>
            </a:pPr>
            <a:r>
              <a:rPr lang="sq-AL" b="1" noProof="0" dirty="0" smtClean="0">
                <a:latin typeface="Verdana"/>
                <a:ea typeface="Cambria"/>
                <a:cs typeface="Times New Roman"/>
              </a:rPr>
              <a:t>DVD </a:t>
            </a:r>
            <a:r>
              <a:rPr lang="sq-AL" b="1" noProof="0" dirty="0" err="1" smtClean="0">
                <a:latin typeface="Verdana"/>
                <a:ea typeface="Cambria"/>
                <a:cs typeface="Times New Roman"/>
              </a:rPr>
              <a:t>Live</a:t>
            </a:r>
            <a:r>
              <a:rPr lang="sq-AL" b="1" noProof="0" dirty="0" smtClean="0">
                <a:latin typeface="Verdana"/>
                <a:ea typeface="Cambria"/>
                <a:cs typeface="Times New Roman"/>
              </a:rPr>
              <a:t>:</a:t>
            </a:r>
            <a:r>
              <a:rPr lang="sq-AL" noProof="0" dirty="0" smtClean="0">
                <a:latin typeface="Verdana"/>
                <a:ea typeface="Cambria"/>
                <a:cs typeface="Times New Roman"/>
              </a:rPr>
              <a:t> Ideale për mjetet e mbledhjes së provave me kompjuter ndezur. Mbrojtja nga shkrimi i DVD-ve mbron binarët e besuar që të mos ndryshohen.</a:t>
            </a:r>
          </a:p>
          <a:p>
            <a:pPr lvl="0" algn="just">
              <a:lnSpc>
                <a:spcPct val="150000"/>
              </a:lnSpc>
              <a:spcAft>
                <a:spcPts val="1000"/>
              </a:spcAft>
              <a:buFont typeface="Symbol"/>
              <a:buChar char=""/>
            </a:pPr>
            <a:r>
              <a:rPr lang="sq-AL" b="1" noProof="0" dirty="0" smtClean="0">
                <a:latin typeface="Verdana"/>
                <a:ea typeface="Cambria"/>
                <a:cs typeface="Times New Roman"/>
              </a:rPr>
              <a:t>Disqet e Ngurta të Jashtme me DVD virtuale:</a:t>
            </a:r>
            <a:r>
              <a:rPr lang="sq-AL" noProof="0" dirty="0" smtClean="0">
                <a:latin typeface="Verdana"/>
                <a:ea typeface="Cambria"/>
                <a:cs typeface="Times New Roman"/>
              </a:rPr>
              <a:t> </a:t>
            </a:r>
            <a:br>
              <a:rPr lang="sq-AL" noProof="0" dirty="0" smtClean="0">
                <a:latin typeface="Verdana"/>
                <a:ea typeface="Cambria"/>
                <a:cs typeface="Times New Roman"/>
              </a:rPr>
            </a:br>
            <a:r>
              <a:rPr lang="sq-AL" noProof="0" dirty="0" smtClean="0">
                <a:latin typeface="Verdana"/>
                <a:ea typeface="Cambria"/>
                <a:cs typeface="Times New Roman"/>
              </a:rPr>
              <a:t>Kombinoni avantazhet e të dyjave: </a:t>
            </a:r>
            <a:r>
              <a:rPr lang="sq-AL" noProof="0" dirty="0" err="1" smtClean="0">
                <a:latin typeface="Verdana"/>
                <a:ea typeface="Cambria"/>
                <a:cs typeface="Times New Roman"/>
              </a:rPr>
              <a:t>aksesim</a:t>
            </a:r>
            <a:r>
              <a:rPr lang="sq-AL" noProof="0" dirty="0" smtClean="0">
                <a:latin typeface="Verdana"/>
                <a:ea typeface="Cambria"/>
                <a:cs typeface="Times New Roman"/>
              </a:rPr>
              <a:t> i shpejtë, njësi e ngurtë e besueshme dhe mbrojtje nga shkrimi i DVD-së. </a:t>
            </a:r>
            <a:endParaRPr lang="sq-AL" noProof="0" dirty="0"/>
          </a:p>
        </p:txBody>
      </p:sp>
      <p:pic>
        <p:nvPicPr>
          <p:cNvPr id="5" name="Grafik 18"/>
          <p:cNvPicPr/>
          <p:nvPr/>
        </p:nvPicPr>
        <p:blipFill>
          <a:blip r:embed="rId2">
            <a:extLst>
              <a:ext uri="{28A0092B-C50C-407E-A947-70E740481C1C}">
                <a14:useLocalDpi xmlns="" xmlns:a14="http://schemas.microsoft.com/office/drawing/2010/main" val="0"/>
              </a:ext>
            </a:extLst>
          </a:blip>
          <a:srcRect/>
          <a:stretch>
            <a:fillRect/>
          </a:stretch>
        </p:blipFill>
        <p:spPr bwMode="auto">
          <a:xfrm>
            <a:off x="6184900" y="4404940"/>
            <a:ext cx="2501900" cy="1676400"/>
          </a:xfrm>
          <a:prstGeom prst="rect">
            <a:avLst/>
          </a:prstGeom>
          <a:noFill/>
          <a:ln>
            <a:noFill/>
          </a:ln>
        </p:spPr>
      </p:pic>
    </p:spTree>
    <p:extLst>
      <p:ext uri="{BB962C8B-B14F-4D97-AF65-F5344CB8AC3E}">
        <p14:creationId xmlns="" xmlns:p14="http://schemas.microsoft.com/office/powerpoint/2010/main" val="197456516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Kodimi</a:t>
            </a:r>
            <a:endParaRPr lang="sq-AL" b="1" noProof="0"/>
          </a:p>
        </p:txBody>
      </p:sp>
      <p:sp>
        <p:nvSpPr>
          <p:cNvPr id="4" name="Rectangle 3"/>
          <p:cNvSpPr>
            <a:spLocks noGrp="1" noChangeArrowheads="1"/>
          </p:cNvSpPr>
          <p:nvPr>
            <p:ph idx="1"/>
          </p:nvPr>
        </p:nvSpPr>
        <p:spPr>
          <a:xfrm>
            <a:off x="457200" y="1600200"/>
            <a:ext cx="8229600" cy="5081777"/>
          </a:xfrm>
        </p:spPr>
        <p:txBody>
          <a:bodyPr>
            <a:normAutofit fontScale="92500" lnSpcReduction="20000"/>
          </a:bodyPr>
          <a:lstStyle/>
          <a:p>
            <a:pPr marL="0" indent="0">
              <a:lnSpc>
                <a:spcPct val="150000"/>
              </a:lnSpc>
              <a:spcBef>
                <a:spcPts val="0"/>
              </a:spcBef>
              <a:buNone/>
            </a:pPr>
            <a:r>
              <a:rPr lang="sq-AL" noProof="0" dirty="0" smtClean="0"/>
              <a:t>Shembuj të programeve të Kodimit:</a:t>
            </a:r>
          </a:p>
          <a:p>
            <a:pPr>
              <a:lnSpc>
                <a:spcPct val="150000"/>
              </a:lnSpc>
              <a:spcBef>
                <a:spcPts val="0"/>
              </a:spcBef>
            </a:pPr>
            <a:r>
              <a:rPr lang="sq-AL" noProof="0" dirty="0" smtClean="0"/>
              <a:t>Microsoft </a:t>
            </a:r>
            <a:r>
              <a:rPr lang="sq-AL" noProof="0" dirty="0" err="1" smtClean="0"/>
              <a:t>Bitlocker</a:t>
            </a:r>
            <a:endParaRPr lang="sq-AL" noProof="0" dirty="0" smtClean="0"/>
          </a:p>
          <a:p>
            <a:pPr>
              <a:lnSpc>
                <a:spcPct val="150000"/>
              </a:lnSpc>
              <a:spcBef>
                <a:spcPts val="0"/>
              </a:spcBef>
            </a:pPr>
            <a:r>
              <a:rPr lang="sq-AL" noProof="0" dirty="0" err="1" smtClean="0"/>
              <a:t>Truecrypt</a:t>
            </a:r>
            <a:endParaRPr lang="sq-AL" noProof="0" dirty="0" smtClean="0"/>
          </a:p>
          <a:p>
            <a:pPr>
              <a:lnSpc>
                <a:spcPct val="150000"/>
              </a:lnSpc>
              <a:spcBef>
                <a:spcPts val="0"/>
              </a:spcBef>
            </a:pPr>
            <a:r>
              <a:rPr lang="sq-AL" noProof="0" dirty="0" err="1" smtClean="0"/>
              <a:t>Steganos</a:t>
            </a:r>
            <a:r>
              <a:rPr lang="sq-AL" noProof="0" dirty="0" smtClean="0"/>
              <a:t> Safe</a:t>
            </a:r>
          </a:p>
          <a:p>
            <a:pPr>
              <a:lnSpc>
                <a:spcPct val="150000"/>
              </a:lnSpc>
              <a:spcBef>
                <a:spcPts val="0"/>
              </a:spcBef>
            </a:pPr>
            <a:r>
              <a:rPr lang="sq-AL" noProof="0" dirty="0" smtClean="0"/>
              <a:t>PGP</a:t>
            </a:r>
          </a:p>
          <a:p>
            <a:pPr>
              <a:lnSpc>
                <a:spcPct val="150000"/>
              </a:lnSpc>
              <a:spcBef>
                <a:spcPts val="0"/>
              </a:spcBef>
            </a:pPr>
            <a:r>
              <a:rPr lang="sq-AL" noProof="0" dirty="0" err="1" smtClean="0"/>
              <a:t>FileVault</a:t>
            </a:r>
            <a:endParaRPr lang="sq-AL" noProof="0" dirty="0" smtClean="0"/>
          </a:p>
          <a:p>
            <a:pPr marL="0" indent="0">
              <a:lnSpc>
                <a:spcPct val="150000"/>
              </a:lnSpc>
              <a:spcBef>
                <a:spcPts val="0"/>
              </a:spcBef>
              <a:buNone/>
            </a:pPr>
            <a:endParaRPr lang="sq-AL" sz="2100" noProof="0" dirty="0" smtClean="0"/>
          </a:p>
          <a:p>
            <a:pPr marL="0" indent="0">
              <a:lnSpc>
                <a:spcPct val="150000"/>
              </a:lnSpc>
              <a:spcBef>
                <a:spcPts val="0"/>
              </a:spcBef>
              <a:buNone/>
            </a:pPr>
            <a:r>
              <a:rPr lang="sq-AL" sz="2100" noProof="0" dirty="0" smtClean="0"/>
              <a:t>Më shumë në adresën: http://en.wikipedia.org/wiki/Comparison_of_disk_encryption_software</a:t>
            </a:r>
            <a:endParaRPr lang="sq-AL" sz="2100" noProof="0" dirty="0"/>
          </a:p>
        </p:txBody>
      </p:sp>
      <p:pic>
        <p:nvPicPr>
          <p:cNvPr id="5" name="Grafik 20"/>
          <p:cNvPicPr/>
          <p:nvPr/>
        </p:nvPicPr>
        <p:blipFill>
          <a:blip r:embed="rId2">
            <a:extLst>
              <a:ext uri="{28A0092B-C50C-407E-A947-70E740481C1C}">
                <a14:useLocalDpi xmlns="" xmlns:a14="http://schemas.microsoft.com/office/drawing/2010/main" val="0"/>
              </a:ext>
            </a:extLst>
          </a:blip>
          <a:srcRect/>
          <a:stretch>
            <a:fillRect/>
          </a:stretch>
        </p:blipFill>
        <p:spPr bwMode="auto">
          <a:xfrm>
            <a:off x="5844659" y="3231106"/>
            <a:ext cx="589277" cy="778687"/>
          </a:xfrm>
          <a:prstGeom prst="rect">
            <a:avLst/>
          </a:prstGeom>
          <a:noFill/>
          <a:ln>
            <a:noFill/>
          </a:ln>
          <a:effectLst>
            <a:reflection blurRad="6350" stA="52000" endA="300" endPos="35000" dir="5400000" sy="-100000" algn="bl" rotWithShape="0"/>
          </a:effectLst>
        </p:spPr>
      </p:pic>
      <p:pic>
        <p:nvPicPr>
          <p:cNvPr id="6" name="Grafik 24"/>
          <p:cNvPicPr/>
          <p:nvPr/>
        </p:nvPicPr>
        <p:blipFill>
          <a:blip r:embed="rId3">
            <a:extLst>
              <a:ext uri="{28A0092B-C50C-407E-A947-70E740481C1C}">
                <a14:useLocalDpi xmlns="" xmlns:a14="http://schemas.microsoft.com/office/drawing/2010/main" val="0"/>
              </a:ext>
            </a:extLst>
          </a:blip>
          <a:srcRect/>
          <a:stretch>
            <a:fillRect/>
          </a:stretch>
        </p:blipFill>
        <p:spPr bwMode="auto">
          <a:xfrm>
            <a:off x="6580339" y="2376587"/>
            <a:ext cx="1172957" cy="1045594"/>
          </a:xfrm>
          <a:prstGeom prst="rect">
            <a:avLst/>
          </a:prstGeom>
          <a:noFill/>
          <a:ln>
            <a:noFill/>
          </a:ln>
          <a:effectLst>
            <a:reflection blurRad="6350" stA="52000" endA="300" endPos="35000" dir="5400000" sy="-100000" algn="bl" rotWithShape="0"/>
          </a:effectLst>
        </p:spPr>
      </p:pic>
      <p:pic>
        <p:nvPicPr>
          <p:cNvPr id="3" name="Bild 2" descr="Bildschirmfoto 2013-02-24 um 15.53.24.png"/>
          <p:cNvPicPr>
            <a:picLocks noChangeAspect="1"/>
          </p:cNvPicPr>
          <p:nvPr/>
        </p:nvPicPr>
        <p:blipFill>
          <a:blip r:embed="rId4">
            <a:extLst>
              <a:ext uri="{28A0092B-C50C-407E-A947-70E740481C1C}">
                <a14:useLocalDpi xmlns="" xmlns:a14="http://schemas.microsoft.com/office/drawing/2010/main" val="0"/>
              </a:ext>
            </a:extLst>
          </a:blip>
          <a:stretch>
            <a:fillRect/>
          </a:stretch>
        </p:blipFill>
        <p:spPr>
          <a:xfrm>
            <a:off x="7606185" y="3559784"/>
            <a:ext cx="810215" cy="824185"/>
          </a:xfrm>
          <a:prstGeom prst="rect">
            <a:avLst/>
          </a:prstGeom>
          <a:effectLst>
            <a:reflection blurRad="6350" stA="52000" endA="300" endPos="35000" dir="5400000" sy="-100000" algn="bl" rotWithShape="0"/>
          </a:effectLst>
        </p:spPr>
      </p:pic>
      <p:pic>
        <p:nvPicPr>
          <p:cNvPr id="7" name="Bild 6" descr="Bildschirmfoto 2013-02-24 um 16.12.28.png"/>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6330517" y="4413789"/>
            <a:ext cx="987123" cy="785926"/>
          </a:xfrm>
          <a:prstGeom prst="rect">
            <a:avLst/>
          </a:prstGeom>
          <a:effectLst>
            <a:reflection blurRad="6350" stA="52000" endA="300" endPos="35000" dir="5400000" sy="-100000" algn="bl" rotWithShape="0"/>
          </a:effectLst>
        </p:spPr>
      </p:pic>
      <p:pic>
        <p:nvPicPr>
          <p:cNvPr id="8" name="Bild 7" descr="Bildschirmfoto 2013-02-24 um 16.13.06.png"/>
          <p:cNvPicPr>
            <a:picLocks noChangeAspect="1"/>
          </p:cNvPicPr>
          <p:nvPr/>
        </p:nvPicPr>
        <p:blipFill>
          <a:blip r:embed="rId6">
            <a:extLst>
              <a:ext uri="{28A0092B-C50C-407E-A947-70E740481C1C}">
                <a14:useLocalDpi xmlns="" xmlns:a14="http://schemas.microsoft.com/office/drawing/2010/main" val="0"/>
              </a:ext>
            </a:extLst>
          </a:blip>
          <a:stretch>
            <a:fillRect/>
          </a:stretch>
        </p:blipFill>
        <p:spPr>
          <a:xfrm>
            <a:off x="7511405" y="4881935"/>
            <a:ext cx="969559" cy="995177"/>
          </a:xfrm>
          <a:prstGeom prst="rect">
            <a:avLst/>
          </a:prstGeom>
          <a:effectLst>
            <a:reflection blurRad="6350" stA="52000" endA="300" endPos="35000" dir="5400000" sy="-100000" algn="bl" rotWithShape="0"/>
          </a:effectLst>
        </p:spPr>
      </p:pic>
    </p:spTree>
    <p:extLst>
      <p:ext uri="{BB962C8B-B14F-4D97-AF65-F5344CB8AC3E}">
        <p14:creationId xmlns="" xmlns:p14="http://schemas.microsoft.com/office/powerpoint/2010/main" val="292346058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4249" y="389768"/>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943095"/>
            <a:ext cx="3069285" cy="1569660"/>
          </a:xfrm>
          <a:prstGeom prst="rect">
            <a:avLst/>
          </a:prstGeom>
          <a:noFill/>
        </p:spPr>
        <p:txBody>
          <a:bodyPr wrap="square" rtlCol="0">
            <a:spAutoFit/>
          </a:bodyPr>
          <a:lstStyle/>
          <a:p>
            <a:pPr algn="ctr"/>
            <a:r>
              <a:rPr lang="de-DE" sz="3200" b="1" dirty="0" smtClean="0">
                <a:solidFill>
                  <a:schemeClr val="accent1">
                    <a:lumMod val="25000"/>
                  </a:schemeClr>
                </a:solidFill>
                <a:latin typeface="Calibri" pitchFamily="34" charset="0"/>
              </a:rPr>
              <a:t>Ruajtja e të dhënave në largësi</a:t>
            </a:r>
            <a:endParaRPr lang="en-US" sz="3200" dirty="0"/>
          </a:p>
        </p:txBody>
      </p:sp>
    </p:spTree>
    <p:extLst>
      <p:ext uri="{BB962C8B-B14F-4D97-AF65-F5344CB8AC3E}">
        <p14:creationId xmlns="" xmlns:p14="http://schemas.microsoft.com/office/powerpoint/2010/main" val="1584945174"/>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Ruajtja e të Dhënave në Largësi</a:t>
            </a:r>
            <a:endParaRPr lang="sq-AL" b="1" noProof="0"/>
          </a:p>
        </p:txBody>
      </p:sp>
      <p:sp>
        <p:nvSpPr>
          <p:cNvPr id="4" name="Rectangle 3"/>
          <p:cNvSpPr>
            <a:spLocks noGrp="1" noChangeArrowheads="1"/>
          </p:cNvSpPr>
          <p:nvPr>
            <p:ph idx="1"/>
          </p:nvPr>
        </p:nvSpPr>
        <p:spPr/>
        <p:txBody>
          <a:bodyPr>
            <a:normAutofit fontScale="77500" lnSpcReduction="20000"/>
          </a:bodyPr>
          <a:lstStyle/>
          <a:p>
            <a:pPr algn="just">
              <a:lnSpc>
                <a:spcPct val="150000"/>
              </a:lnSpc>
              <a:spcBef>
                <a:spcPts val="0"/>
              </a:spcBef>
            </a:pPr>
            <a:r>
              <a:rPr lang="sq-AL" noProof="0" dirty="0" smtClean="0"/>
              <a:t>Të dhënat jo gjithmonë ruhen në sistemin kompjuterik të përdoruesit</a:t>
            </a:r>
          </a:p>
          <a:p>
            <a:pPr algn="just">
              <a:lnSpc>
                <a:spcPct val="150000"/>
              </a:lnSpc>
              <a:spcBef>
                <a:spcPts val="0"/>
              </a:spcBef>
            </a:pPr>
            <a:r>
              <a:rPr lang="sq-AL" noProof="0" dirty="0" smtClean="0"/>
              <a:t>Veçanërisht në kompanitë ju do të gjeni të dhëna të ruajtura në largësi në zyrat e tjera, të vendosura në kompanitë e </a:t>
            </a:r>
            <a:r>
              <a:rPr lang="sq-AL" noProof="0" dirty="0" err="1" smtClean="0"/>
              <a:t>hostimit</a:t>
            </a:r>
            <a:r>
              <a:rPr lang="sq-AL" noProof="0" dirty="0" smtClean="0"/>
              <a:t>, etj.</a:t>
            </a:r>
          </a:p>
          <a:p>
            <a:pPr algn="just">
              <a:lnSpc>
                <a:spcPct val="150000"/>
              </a:lnSpc>
              <a:spcBef>
                <a:spcPts val="0"/>
              </a:spcBef>
            </a:pPr>
            <a:r>
              <a:rPr lang="sq-AL" noProof="0" dirty="0" smtClean="0"/>
              <a:t>Është e rëndësishme të merren të dhënat e ruajtura në largësi</a:t>
            </a:r>
          </a:p>
          <a:p>
            <a:pPr algn="just">
              <a:lnSpc>
                <a:spcPct val="150000"/>
              </a:lnSpc>
              <a:spcBef>
                <a:spcPts val="0"/>
              </a:spcBef>
            </a:pPr>
            <a:r>
              <a:rPr lang="sq-AL" noProof="0" dirty="0" smtClean="0"/>
              <a:t>Marrja e të dhënave është në varësi të legjislacionit tuaj</a:t>
            </a:r>
            <a:endParaRPr lang="sq-AL" noProof="0" dirty="0"/>
          </a:p>
        </p:txBody>
      </p:sp>
    </p:spTree>
    <p:extLst>
      <p:ext uri="{BB962C8B-B14F-4D97-AF65-F5344CB8AC3E}">
        <p14:creationId xmlns="" xmlns:p14="http://schemas.microsoft.com/office/powerpoint/2010/main" val="292346058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sq-AL" b="1" noProof="0" smtClean="0"/>
              <a:t>Shembuj të ruajtjes së të dhënave në largësi</a:t>
            </a:r>
            <a:endParaRPr lang="sq-AL" b="1" noProof="0"/>
          </a:p>
        </p:txBody>
      </p:sp>
      <p:sp>
        <p:nvSpPr>
          <p:cNvPr id="4" name="Rectangle 3"/>
          <p:cNvSpPr>
            <a:spLocks noGrp="1" noChangeArrowheads="1"/>
          </p:cNvSpPr>
          <p:nvPr>
            <p:ph idx="1"/>
          </p:nvPr>
        </p:nvSpPr>
        <p:spPr/>
        <p:txBody>
          <a:bodyPr>
            <a:normAutofit fontScale="92500" lnSpcReduction="20000"/>
          </a:bodyPr>
          <a:lstStyle/>
          <a:p>
            <a:pPr lvl="0"/>
            <a:r>
              <a:rPr lang="sq-AL" noProof="0" dirty="0" smtClean="0"/>
              <a:t>Skedarë të përbashkët me </a:t>
            </a:r>
          </a:p>
          <a:p>
            <a:pPr lvl="0">
              <a:buNone/>
            </a:pPr>
            <a:r>
              <a:rPr lang="sq-AL" noProof="0" dirty="0" smtClean="0"/>
              <a:t>    kompjuterët e tjerë të rrjetit </a:t>
            </a:r>
          </a:p>
          <a:p>
            <a:pPr lvl="0"/>
            <a:r>
              <a:rPr lang="sq-AL" noProof="0" dirty="0" smtClean="0"/>
              <a:t>Njësitë e përbashkëta të rrjetit</a:t>
            </a:r>
          </a:p>
          <a:p>
            <a:pPr lvl="0">
              <a:buNone/>
            </a:pPr>
            <a:r>
              <a:rPr lang="sq-AL" noProof="0" dirty="0" smtClean="0"/>
              <a:t>    nga një server</a:t>
            </a:r>
          </a:p>
          <a:p>
            <a:pPr lvl="0"/>
            <a:r>
              <a:rPr lang="sq-AL" noProof="0" dirty="0" smtClean="0"/>
              <a:t>E-</a:t>
            </a:r>
            <a:r>
              <a:rPr lang="sq-AL" noProof="0" dirty="0" err="1" smtClean="0"/>
              <a:t>Mail</a:t>
            </a:r>
            <a:r>
              <a:rPr lang="sq-AL" noProof="0" dirty="0" smtClean="0"/>
              <a:t>-at e ruajtur në një </a:t>
            </a:r>
          </a:p>
          <a:p>
            <a:pPr lvl="0">
              <a:buNone/>
            </a:pPr>
            <a:r>
              <a:rPr lang="sq-AL" noProof="0" dirty="0" smtClean="0"/>
              <a:t>    server IMAP ose server për </a:t>
            </a:r>
          </a:p>
          <a:p>
            <a:pPr lvl="0">
              <a:buNone/>
            </a:pPr>
            <a:r>
              <a:rPr lang="sq-AL" noProof="0" dirty="0" smtClean="0"/>
              <a:t>    shkëmbimin e të dhënave</a:t>
            </a:r>
          </a:p>
          <a:p>
            <a:pPr lvl="0"/>
            <a:r>
              <a:rPr lang="sq-AL" noProof="0" dirty="0" smtClean="0"/>
              <a:t>Shërbimet në largësi dhe </a:t>
            </a:r>
          </a:p>
          <a:p>
            <a:pPr lvl="0">
              <a:buNone/>
            </a:pPr>
            <a:r>
              <a:rPr lang="sq-AL" noProof="0" dirty="0" smtClean="0"/>
              <a:t>    ruajtja e të dhënave </a:t>
            </a:r>
            <a:r>
              <a:rPr lang="sq-AL" noProof="0" dirty="0" err="1" smtClean="0"/>
              <a:t>online</a:t>
            </a:r>
            <a:endParaRPr lang="sq-AL" noProof="0" dirty="0"/>
          </a:p>
        </p:txBody>
      </p:sp>
      <p:pic>
        <p:nvPicPr>
          <p:cNvPr id="5" name="Bild 4"/>
          <p:cNvPicPr/>
          <p:nvPr/>
        </p:nvPicPr>
        <p:blipFill>
          <a:blip r:embed="rId2">
            <a:extLst>
              <a:ext uri="{28A0092B-C50C-407E-A947-70E740481C1C}">
                <a14:useLocalDpi xmlns="" xmlns:a14="http://schemas.microsoft.com/office/drawing/2010/main" val="0"/>
              </a:ext>
            </a:extLst>
          </a:blip>
          <a:srcRect r="22275" b="5872"/>
          <a:stretch>
            <a:fillRect/>
          </a:stretch>
        </p:blipFill>
        <p:spPr bwMode="auto">
          <a:xfrm>
            <a:off x="6794938" y="1298500"/>
            <a:ext cx="2293838" cy="2520330"/>
          </a:xfrm>
          <a:prstGeom prst="rect">
            <a:avLst/>
          </a:prstGeom>
          <a:noFill/>
          <a:ln>
            <a:noFill/>
          </a:ln>
        </p:spPr>
      </p:pic>
      <p:pic>
        <p:nvPicPr>
          <p:cNvPr id="6" name="Bild 5"/>
          <p:cNvPicPr/>
          <p:nvPr/>
        </p:nvPicPr>
        <p:blipFill>
          <a:blip r:embed="rId3">
            <a:extLst>
              <a:ext uri="{28A0092B-C50C-407E-A947-70E740481C1C}">
                <a14:useLocalDpi xmlns="" xmlns:a14="http://schemas.microsoft.com/office/drawing/2010/main" val="0"/>
              </a:ext>
            </a:extLst>
          </a:blip>
          <a:srcRect/>
          <a:stretch>
            <a:fillRect/>
          </a:stretch>
        </p:blipFill>
        <p:spPr bwMode="auto">
          <a:xfrm>
            <a:off x="5704060" y="3887304"/>
            <a:ext cx="3421532" cy="2459719"/>
          </a:xfrm>
          <a:prstGeom prst="rect">
            <a:avLst/>
          </a:prstGeom>
          <a:noFill/>
          <a:ln>
            <a:noFill/>
          </a:ln>
        </p:spPr>
      </p:pic>
    </p:spTree>
    <p:extLst>
      <p:ext uri="{BB962C8B-B14F-4D97-AF65-F5344CB8AC3E}">
        <p14:creationId xmlns="" xmlns:p14="http://schemas.microsoft.com/office/powerpoint/2010/main" val="292346058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sq-AL" b="1" noProof="0" smtClean="0"/>
              <a:t>Të dhënat e ruajtura në Largësi</a:t>
            </a:r>
            <a:endParaRPr lang="sq-AL" b="1" noProof="0"/>
          </a:p>
        </p:txBody>
      </p:sp>
      <p:sp>
        <p:nvSpPr>
          <p:cNvPr id="4" name="Rectangle 3"/>
          <p:cNvSpPr>
            <a:spLocks noGrp="1" noChangeArrowheads="1"/>
          </p:cNvSpPr>
          <p:nvPr>
            <p:ph idx="1"/>
          </p:nvPr>
        </p:nvSpPr>
        <p:spPr>
          <a:xfrm>
            <a:off x="457200" y="1600200"/>
            <a:ext cx="8229600" cy="4896610"/>
          </a:xfrm>
        </p:spPr>
        <p:txBody>
          <a:bodyPr>
            <a:normAutofit fontScale="92500" lnSpcReduction="10000"/>
          </a:bodyPr>
          <a:lstStyle/>
          <a:p>
            <a:pPr>
              <a:lnSpc>
                <a:spcPct val="150000"/>
              </a:lnSpc>
              <a:spcBef>
                <a:spcPts val="0"/>
              </a:spcBef>
            </a:pPr>
            <a:endParaRPr lang="sq-AL" noProof="0" smtClean="0"/>
          </a:p>
          <a:p>
            <a:pPr>
              <a:lnSpc>
                <a:spcPct val="150000"/>
              </a:lnSpc>
              <a:spcBef>
                <a:spcPts val="0"/>
              </a:spcBef>
            </a:pPr>
            <a:endParaRPr lang="sq-AL" noProof="0" smtClean="0"/>
          </a:p>
          <a:p>
            <a:pPr>
              <a:lnSpc>
                <a:spcPct val="150000"/>
              </a:lnSpc>
              <a:spcBef>
                <a:spcPts val="0"/>
              </a:spcBef>
            </a:pPr>
            <a:endParaRPr lang="sq-AL" noProof="0" smtClean="0"/>
          </a:p>
          <a:p>
            <a:pPr>
              <a:lnSpc>
                <a:spcPct val="150000"/>
              </a:lnSpc>
              <a:spcBef>
                <a:spcPts val="0"/>
              </a:spcBef>
            </a:pPr>
            <a:endParaRPr lang="sq-AL" noProof="0" smtClean="0"/>
          </a:p>
          <a:p>
            <a:pPr>
              <a:lnSpc>
                <a:spcPct val="150000"/>
              </a:lnSpc>
              <a:spcBef>
                <a:spcPts val="0"/>
              </a:spcBef>
            </a:pPr>
            <a:endParaRPr lang="sq-AL" noProof="0" smtClean="0"/>
          </a:p>
          <a:p>
            <a:pPr marL="0" indent="0">
              <a:lnSpc>
                <a:spcPct val="150000"/>
              </a:lnSpc>
              <a:spcBef>
                <a:spcPts val="0"/>
              </a:spcBef>
              <a:buNone/>
            </a:pPr>
            <a:endParaRPr lang="sq-AL" noProof="0" smtClean="0"/>
          </a:p>
          <a:p>
            <a:pPr marL="0" indent="0" algn="r">
              <a:lnSpc>
                <a:spcPct val="150000"/>
              </a:lnSpc>
              <a:spcBef>
                <a:spcPts val="0"/>
              </a:spcBef>
              <a:buNone/>
            </a:pPr>
            <a:endParaRPr lang="sq-AL" sz="2000" i="1" noProof="0" smtClean="0"/>
          </a:p>
          <a:p>
            <a:pPr marL="0" indent="0" algn="r">
              <a:lnSpc>
                <a:spcPct val="150000"/>
              </a:lnSpc>
              <a:spcBef>
                <a:spcPts val="0"/>
              </a:spcBef>
              <a:buNone/>
            </a:pPr>
            <a:r>
              <a:rPr lang="sq-AL" sz="2000" i="1" noProof="0" smtClean="0"/>
              <a:t>Burimi: Krijuar nga Sam Johnston, wikipedia.com </a:t>
            </a:r>
            <a:endParaRPr lang="sq-AL" i="1" noProof="0"/>
          </a:p>
        </p:txBody>
      </p:sp>
      <p:pic>
        <p:nvPicPr>
          <p:cNvPr id="6" name="Picture 75"/>
          <p:cNvPicPr/>
          <p:nvPr/>
        </p:nvPicPr>
        <p:blipFill>
          <a:blip r:embed="rId2">
            <a:extLst>
              <a:ext uri="{28A0092B-C50C-407E-A947-70E740481C1C}">
                <a14:useLocalDpi xmlns="" xmlns:a14="http://schemas.microsoft.com/office/drawing/2010/main" val="0"/>
              </a:ext>
            </a:extLst>
          </a:blip>
          <a:srcRect/>
          <a:stretch>
            <a:fillRect/>
          </a:stretch>
        </p:blipFill>
        <p:spPr bwMode="auto">
          <a:xfrm>
            <a:off x="1958094" y="950544"/>
            <a:ext cx="5386558" cy="4760214"/>
          </a:xfrm>
          <a:prstGeom prst="rect">
            <a:avLst/>
          </a:prstGeom>
          <a:noFill/>
          <a:ln>
            <a:noFill/>
          </a:ln>
        </p:spPr>
      </p:pic>
    </p:spTree>
    <p:extLst>
      <p:ext uri="{BB962C8B-B14F-4D97-AF65-F5344CB8AC3E}">
        <p14:creationId xmlns="" xmlns:p14="http://schemas.microsoft.com/office/powerpoint/2010/main" val="891773352"/>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a:bodyPr>
          <a:lstStyle/>
          <a:p>
            <a:r>
              <a:rPr lang="sq-AL" b="1" noProof="0" smtClean="0"/>
              <a:t>Shërbimet Informatike në Largësi</a:t>
            </a:r>
            <a:endParaRPr lang="sq-AL" b="1" noProof="0"/>
          </a:p>
        </p:txBody>
      </p:sp>
      <p:sp>
        <p:nvSpPr>
          <p:cNvPr id="4" name="Rectangle 3"/>
          <p:cNvSpPr>
            <a:spLocks noGrp="1" noChangeArrowheads="1"/>
          </p:cNvSpPr>
          <p:nvPr>
            <p:ph idx="1"/>
          </p:nvPr>
        </p:nvSpPr>
        <p:spPr/>
        <p:txBody>
          <a:bodyPr>
            <a:normAutofit fontScale="77500" lnSpcReduction="20000"/>
          </a:bodyPr>
          <a:lstStyle/>
          <a:p>
            <a:pPr marL="0" indent="0" algn="just">
              <a:lnSpc>
                <a:spcPct val="150000"/>
              </a:lnSpc>
              <a:spcBef>
                <a:spcPts val="0"/>
              </a:spcBef>
              <a:buNone/>
            </a:pPr>
            <a:r>
              <a:rPr lang="sq-AL" noProof="0" dirty="0" smtClean="0"/>
              <a:t>Shërbimet Informatike në largësi është një model për krijimin e </a:t>
            </a:r>
            <a:r>
              <a:rPr lang="sq-AL" noProof="0" dirty="0" err="1" smtClean="0"/>
              <a:t>aksesit</a:t>
            </a:r>
            <a:r>
              <a:rPr lang="sq-AL" noProof="0" dirty="0" smtClean="0"/>
              <a:t> të përshtatshëm dhe me kërkesë tek një grup i përbashkët burimesh të </a:t>
            </a:r>
            <a:r>
              <a:rPr lang="sq-AL" noProof="0" dirty="0" err="1" smtClean="0"/>
              <a:t>konfigurueshme</a:t>
            </a:r>
            <a:r>
              <a:rPr lang="sq-AL" noProof="0" dirty="0" smtClean="0"/>
              <a:t> informatike (p.sh. Rrjetet, </a:t>
            </a:r>
            <a:r>
              <a:rPr lang="sq-AL" noProof="0" dirty="0" err="1" smtClean="0"/>
              <a:t>serverat</a:t>
            </a:r>
            <a:r>
              <a:rPr lang="sq-AL" noProof="0" dirty="0" smtClean="0"/>
              <a:t>, ruajtja e të dhënave, aplikacionet dhe shërbimet) që mund të ofrohen dhe lëshohen me shpejtësi me përpjekje minimale </a:t>
            </a:r>
            <a:r>
              <a:rPr lang="sq-AL" noProof="0" dirty="0" err="1" smtClean="0"/>
              <a:t>menaxhuese</a:t>
            </a:r>
            <a:r>
              <a:rPr lang="sq-AL" noProof="0" dirty="0" smtClean="0"/>
              <a:t> ose ndërveprim nga ana e ofruesit të shërbimeve.[…] </a:t>
            </a:r>
          </a:p>
          <a:p>
            <a:pPr marL="0" indent="0">
              <a:lnSpc>
                <a:spcPct val="150000"/>
              </a:lnSpc>
              <a:spcBef>
                <a:spcPts val="0"/>
              </a:spcBef>
              <a:buNone/>
            </a:pPr>
            <a:endParaRPr lang="sq-AL" noProof="0" dirty="0" smtClean="0"/>
          </a:p>
          <a:p>
            <a:pPr marL="0" indent="0" algn="r">
              <a:lnSpc>
                <a:spcPct val="150000"/>
              </a:lnSpc>
              <a:spcBef>
                <a:spcPts val="0"/>
              </a:spcBef>
              <a:buNone/>
            </a:pPr>
            <a:r>
              <a:rPr lang="sq-AL" sz="1900" i="1" noProof="0" dirty="0" smtClean="0"/>
              <a:t>Burim: </a:t>
            </a:r>
            <a:r>
              <a:rPr lang="sq-AL" sz="1900" i="1" noProof="0" dirty="0" err="1" smtClean="0"/>
              <a:t>Mell</a:t>
            </a:r>
            <a:r>
              <a:rPr lang="sq-AL" sz="1900" i="1" noProof="0" dirty="0" smtClean="0"/>
              <a:t> </a:t>
            </a:r>
            <a:r>
              <a:rPr lang="sq-AL" sz="1900" i="1" noProof="0" dirty="0" err="1" smtClean="0"/>
              <a:t>and</a:t>
            </a:r>
            <a:r>
              <a:rPr lang="sq-AL" sz="1900" i="1" noProof="0" dirty="0" smtClean="0"/>
              <a:t> </a:t>
            </a:r>
            <a:r>
              <a:rPr lang="sq-AL" sz="1900" i="1" noProof="0" dirty="0" err="1" smtClean="0"/>
              <a:t>Grance</a:t>
            </a:r>
            <a:r>
              <a:rPr lang="sq-AL" sz="1900" i="1" noProof="0" dirty="0" smtClean="0"/>
              <a:t>, NIST, 2011, http://csrc.nist.gov/publications/PubsSPs.html#800-145</a:t>
            </a:r>
            <a:r>
              <a:rPr lang="sq-AL" sz="1900" noProof="0" dirty="0" smtClean="0"/>
              <a:t> </a:t>
            </a:r>
            <a:endParaRPr lang="sq-AL" sz="1900" noProof="0" dirty="0"/>
          </a:p>
        </p:txBody>
      </p:sp>
    </p:spTree>
    <p:extLst>
      <p:ext uri="{BB962C8B-B14F-4D97-AF65-F5344CB8AC3E}">
        <p14:creationId xmlns="" xmlns:p14="http://schemas.microsoft.com/office/powerpoint/2010/main" val="406717580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2062103"/>
          </a:xfrm>
          <a:prstGeom prst="rect">
            <a:avLst/>
          </a:prstGeom>
          <a:noFill/>
        </p:spPr>
        <p:txBody>
          <a:bodyPr wrap="square" rtlCol="0">
            <a:spAutoFit/>
          </a:bodyPr>
          <a:lstStyle/>
          <a:p>
            <a:pPr algn="ctr"/>
            <a:r>
              <a:rPr lang="de-DE" sz="3200" b="1" dirty="0" smtClean="0">
                <a:solidFill>
                  <a:schemeClr val="accent1">
                    <a:lumMod val="25000"/>
                  </a:schemeClr>
                </a:solidFill>
                <a:latin typeface="Calibri" pitchFamily="34" charset="0"/>
              </a:rPr>
              <a:t>Mbledhja e të Dhënave me Kompjuter Ndezur</a:t>
            </a:r>
            <a:endParaRPr lang="en-US" sz="3200" dirty="0"/>
          </a:p>
        </p:txBody>
      </p:sp>
    </p:spTree>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sq-AL" b="1" noProof="0" smtClean="0"/>
              <a:t>Ofruesit e Shërbimeve Informatike në Largësi</a:t>
            </a:r>
            <a:endParaRPr lang="sq-AL" b="1" noProof="0"/>
          </a:p>
        </p:txBody>
      </p:sp>
      <p:pic>
        <p:nvPicPr>
          <p:cNvPr id="5" name="Grafik 364"/>
          <p:cNvPicPr/>
          <p:nvPr/>
        </p:nvPicPr>
        <p:blipFill>
          <a:blip r:embed="rId2">
            <a:extLst>
              <a:ext uri="{28A0092B-C50C-407E-A947-70E740481C1C}">
                <a14:useLocalDpi xmlns="" xmlns:a14="http://schemas.microsoft.com/office/drawing/2010/main" val="0"/>
              </a:ext>
            </a:extLst>
          </a:blip>
          <a:srcRect/>
          <a:stretch>
            <a:fillRect/>
          </a:stretch>
        </p:blipFill>
        <p:spPr bwMode="auto">
          <a:xfrm>
            <a:off x="1454204" y="2076566"/>
            <a:ext cx="1842666" cy="856450"/>
          </a:xfrm>
          <a:prstGeom prst="rect">
            <a:avLst/>
          </a:prstGeom>
          <a:noFill/>
          <a:ln>
            <a:noFill/>
          </a:ln>
          <a:effectLst>
            <a:reflection blurRad="6350" stA="52000" endA="300" endPos="35000" dir="5400000" sy="-100000" algn="bl" rotWithShape="0"/>
          </a:effectLst>
        </p:spPr>
      </p:pic>
      <p:pic>
        <p:nvPicPr>
          <p:cNvPr id="6" name="Grafik 368"/>
          <p:cNvPicPr/>
          <p:nvPr/>
        </p:nvPicPr>
        <p:blipFill>
          <a:blip r:embed="rId3">
            <a:extLst>
              <a:ext uri="{28A0092B-C50C-407E-A947-70E740481C1C}">
                <a14:useLocalDpi xmlns="" xmlns:a14="http://schemas.microsoft.com/office/drawing/2010/main" val="0"/>
              </a:ext>
            </a:extLst>
          </a:blip>
          <a:srcRect/>
          <a:stretch>
            <a:fillRect/>
          </a:stretch>
        </p:blipFill>
        <p:spPr bwMode="auto">
          <a:xfrm>
            <a:off x="1454204" y="3949626"/>
            <a:ext cx="1371233" cy="946344"/>
          </a:xfrm>
          <a:prstGeom prst="rect">
            <a:avLst/>
          </a:prstGeom>
          <a:noFill/>
          <a:ln>
            <a:noFill/>
          </a:ln>
          <a:effectLst>
            <a:reflection blurRad="6350" stA="52000" endA="300" endPos="35000" dir="5400000" sy="-100000" algn="bl" rotWithShape="0"/>
          </a:effectLst>
        </p:spPr>
      </p:pic>
      <p:pic>
        <p:nvPicPr>
          <p:cNvPr id="7" name="Grafik 372"/>
          <p:cNvPicPr/>
          <p:nvPr/>
        </p:nvPicPr>
        <p:blipFill>
          <a:blip r:embed="rId4">
            <a:extLst>
              <a:ext uri="{28A0092B-C50C-407E-A947-70E740481C1C}">
                <a14:useLocalDpi xmlns="" xmlns:a14="http://schemas.microsoft.com/office/drawing/2010/main" val="0"/>
              </a:ext>
            </a:extLst>
          </a:blip>
          <a:srcRect/>
          <a:stretch>
            <a:fillRect/>
          </a:stretch>
        </p:blipFill>
        <p:spPr bwMode="auto">
          <a:xfrm>
            <a:off x="2966181" y="5290035"/>
            <a:ext cx="1365746" cy="537091"/>
          </a:xfrm>
          <a:prstGeom prst="rect">
            <a:avLst/>
          </a:prstGeom>
          <a:noFill/>
          <a:ln>
            <a:noFill/>
          </a:ln>
          <a:effectLst>
            <a:reflection blurRad="6350" stA="52000" endA="300" endPos="35000" dir="5400000" sy="-100000" algn="bl" rotWithShape="0"/>
          </a:effectLst>
        </p:spPr>
      </p:pic>
      <p:pic>
        <p:nvPicPr>
          <p:cNvPr id="8" name="Grafik 376"/>
          <p:cNvPicPr/>
          <p:nvPr/>
        </p:nvPicPr>
        <p:blipFill>
          <a:blip r:embed="rId5">
            <a:extLst>
              <a:ext uri="{28A0092B-C50C-407E-A947-70E740481C1C}">
                <a14:useLocalDpi xmlns="" xmlns:a14="http://schemas.microsoft.com/office/drawing/2010/main" val="0"/>
              </a:ext>
            </a:extLst>
          </a:blip>
          <a:srcRect/>
          <a:stretch>
            <a:fillRect/>
          </a:stretch>
        </p:blipFill>
        <p:spPr bwMode="auto">
          <a:xfrm>
            <a:off x="6178400" y="4696676"/>
            <a:ext cx="1933914" cy="593360"/>
          </a:xfrm>
          <a:prstGeom prst="rect">
            <a:avLst/>
          </a:prstGeom>
          <a:noFill/>
          <a:ln>
            <a:noFill/>
          </a:ln>
          <a:effectLst>
            <a:reflection blurRad="6350" stA="52000" endA="300" endPos="35000" dir="5400000" sy="-100000" algn="bl" rotWithShape="0"/>
          </a:effectLst>
        </p:spPr>
      </p:pic>
      <p:pic>
        <p:nvPicPr>
          <p:cNvPr id="9" name="Grafik 380"/>
          <p:cNvPicPr/>
          <p:nvPr/>
        </p:nvPicPr>
        <p:blipFill>
          <a:blip r:embed="rId6">
            <a:extLst>
              <a:ext uri="{28A0092B-C50C-407E-A947-70E740481C1C}">
                <a14:useLocalDpi xmlns="" xmlns:a14="http://schemas.microsoft.com/office/drawing/2010/main" val="0"/>
              </a:ext>
            </a:extLst>
          </a:blip>
          <a:srcRect/>
          <a:stretch>
            <a:fillRect/>
          </a:stretch>
        </p:blipFill>
        <p:spPr bwMode="auto">
          <a:xfrm>
            <a:off x="6528786" y="2220440"/>
            <a:ext cx="1846693" cy="890758"/>
          </a:xfrm>
          <a:prstGeom prst="rect">
            <a:avLst/>
          </a:prstGeom>
          <a:noFill/>
          <a:ln>
            <a:noFill/>
          </a:ln>
          <a:effectLst>
            <a:reflection blurRad="6350" stA="52000" endA="300" endPos="35000" dir="5400000" sy="-100000" algn="bl" rotWithShape="0"/>
          </a:effectLst>
        </p:spPr>
      </p:pic>
      <p:pic>
        <p:nvPicPr>
          <p:cNvPr id="10" name="Grafik 384"/>
          <p:cNvPicPr/>
          <p:nvPr/>
        </p:nvPicPr>
        <p:blipFill>
          <a:blip r:embed="rId7">
            <a:extLst>
              <a:ext uri="{28A0092B-C50C-407E-A947-70E740481C1C}">
                <a14:useLocalDpi xmlns="" xmlns:a14="http://schemas.microsoft.com/office/drawing/2010/main" val="0"/>
              </a:ext>
            </a:extLst>
          </a:blip>
          <a:srcRect/>
          <a:stretch>
            <a:fillRect/>
          </a:stretch>
        </p:blipFill>
        <p:spPr bwMode="auto">
          <a:xfrm>
            <a:off x="4331927" y="3111198"/>
            <a:ext cx="1374444" cy="1086770"/>
          </a:xfrm>
          <a:prstGeom prst="rect">
            <a:avLst/>
          </a:prstGeom>
          <a:noFill/>
          <a:ln>
            <a:noFill/>
          </a:ln>
          <a:effectLst>
            <a:reflection blurRad="6350" stA="52000" endA="300" endPos="35000" dir="5400000" sy="-100000" algn="bl" rotWithShape="0"/>
          </a:effectLst>
        </p:spPr>
      </p:pic>
      <p:sp>
        <p:nvSpPr>
          <p:cNvPr id="3" name="Textfeld 2"/>
          <p:cNvSpPr txBox="1"/>
          <p:nvPr/>
        </p:nvSpPr>
        <p:spPr>
          <a:xfrm>
            <a:off x="1" y="6341429"/>
            <a:ext cx="9144000" cy="369332"/>
          </a:xfrm>
          <a:prstGeom prst="rect">
            <a:avLst/>
          </a:prstGeom>
          <a:noFill/>
        </p:spPr>
        <p:txBody>
          <a:bodyPr wrap="square" rtlCol="0">
            <a:spAutoFit/>
          </a:bodyPr>
          <a:lstStyle/>
          <a:p>
            <a:r>
              <a:rPr lang="de-DE" dirty="0" smtClean="0"/>
              <a:t>Më shumë information: </a:t>
            </a:r>
            <a:r>
              <a:rPr lang="en-US" dirty="0"/>
              <a:t>http://</a:t>
            </a:r>
            <a:r>
              <a:rPr lang="en-US" dirty="0" smtClean="0"/>
              <a:t>en.wikipedia.org/wiki/Comparison_of_online_backup_services</a:t>
            </a:r>
            <a:endParaRPr lang="en-US" dirty="0"/>
          </a:p>
        </p:txBody>
      </p:sp>
    </p:spTree>
    <p:extLst>
      <p:ext uri="{BB962C8B-B14F-4D97-AF65-F5344CB8AC3E}">
        <p14:creationId xmlns="" xmlns:p14="http://schemas.microsoft.com/office/powerpoint/2010/main" val="379368485"/>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sq-AL" b="1" noProof="0" smtClean="0"/>
              <a:t>Cfarë të bëjmë me ruajtjen e të dhënave në largësi?</a:t>
            </a:r>
            <a:endParaRPr lang="sq-AL" b="1" noProof="0"/>
          </a:p>
        </p:txBody>
      </p:sp>
      <p:sp>
        <p:nvSpPr>
          <p:cNvPr id="4" name="Rectangle 3"/>
          <p:cNvSpPr>
            <a:spLocks noGrp="1" noChangeArrowheads="1"/>
          </p:cNvSpPr>
          <p:nvPr>
            <p:ph idx="1"/>
          </p:nvPr>
        </p:nvSpPr>
        <p:spPr/>
        <p:txBody>
          <a:bodyPr>
            <a:normAutofit fontScale="85000" lnSpcReduction="20000"/>
          </a:bodyPr>
          <a:lstStyle/>
          <a:p>
            <a:pPr marL="0" indent="0" algn="just">
              <a:lnSpc>
                <a:spcPct val="150000"/>
              </a:lnSpc>
              <a:spcBef>
                <a:spcPts val="0"/>
              </a:spcBef>
              <a:buNone/>
            </a:pPr>
            <a:r>
              <a:rPr lang="sq-AL" noProof="0" dirty="0" smtClean="0"/>
              <a:t>Identifikimi:</a:t>
            </a:r>
          </a:p>
          <a:p>
            <a:pPr lvl="0" algn="just"/>
            <a:r>
              <a:rPr lang="sq-AL" noProof="0" dirty="0" smtClean="0"/>
              <a:t>Ikonat në qoshen e djathtë të ekranit </a:t>
            </a:r>
          </a:p>
          <a:p>
            <a:pPr lvl="0" algn="just"/>
            <a:r>
              <a:rPr lang="sq-AL" noProof="0" dirty="0" smtClean="0"/>
              <a:t>Kontrolloni programet kompjuterike të instaluara</a:t>
            </a:r>
          </a:p>
          <a:p>
            <a:pPr lvl="0" algn="just"/>
            <a:r>
              <a:rPr lang="sq-AL" noProof="0" dirty="0" smtClean="0"/>
              <a:t>Lista e proceseve </a:t>
            </a:r>
          </a:p>
          <a:p>
            <a:pPr lvl="0" algn="just"/>
            <a:r>
              <a:rPr lang="sq-AL" noProof="0" dirty="0" smtClean="0"/>
              <a:t>Njësitë e përbashkëta të skedarëve në rrjet</a:t>
            </a:r>
          </a:p>
          <a:p>
            <a:pPr lvl="0" algn="just"/>
            <a:r>
              <a:rPr lang="sq-AL" noProof="0" dirty="0" smtClean="0"/>
              <a:t>Vëzhgoni trafikun e rrjetit</a:t>
            </a:r>
          </a:p>
          <a:p>
            <a:pPr lvl="0" algn="just"/>
            <a:r>
              <a:rPr lang="sq-AL" noProof="0" dirty="0" smtClean="0"/>
              <a:t>Renditni mënyrat e komunikimit për aktivitete të dyshimta.</a:t>
            </a:r>
          </a:p>
          <a:p>
            <a:pPr lvl="0" algn="just"/>
            <a:r>
              <a:rPr lang="sq-AL" noProof="0" dirty="0" smtClean="0"/>
              <a:t>Merrni çdo të dhënë që duket se është e ruajtur në largësi. </a:t>
            </a:r>
            <a:endParaRPr lang="sq-AL" noProof="0" dirty="0"/>
          </a:p>
        </p:txBody>
      </p:sp>
    </p:spTree>
    <p:extLst>
      <p:ext uri="{BB962C8B-B14F-4D97-AF65-F5344CB8AC3E}">
        <p14:creationId xmlns="" xmlns:p14="http://schemas.microsoft.com/office/powerpoint/2010/main" val="1621815270"/>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5374408"/>
          </a:xfrm>
        </p:spPr>
        <p:txBody>
          <a:bodyPr>
            <a:noAutofit/>
          </a:bodyPr>
          <a:lstStyle/>
          <a:p>
            <a:pPr algn="just">
              <a:buNone/>
            </a:pPr>
            <a:r>
              <a:rPr lang="sq-AL" sz="2000" noProof="0" dirty="0" smtClean="0"/>
              <a:t>Në përfundim të sesionit pjesëmarrësit do të jenë në gjendje të:</a:t>
            </a:r>
          </a:p>
          <a:p>
            <a:pPr algn="just"/>
            <a:r>
              <a:rPr lang="sq-AL" sz="2000" noProof="0" dirty="0" smtClean="0"/>
              <a:t>Dallojnë ndërmjet skenarëve me kompjuter të fikur dhe skenarëve me kompjuter të ndezur</a:t>
            </a:r>
          </a:p>
          <a:p>
            <a:pPr algn="just"/>
            <a:r>
              <a:rPr lang="sq-AL" sz="2000" noProof="0" dirty="0" smtClean="0"/>
              <a:t>Përkufizojnë termat „Të  Dhëna të Paqëndrueshme“, „Të Dhëna Kalimtare“ dhe „Mbledhja e Provave me Kompjuter Ndezur“</a:t>
            </a:r>
          </a:p>
          <a:p>
            <a:pPr algn="just"/>
            <a:r>
              <a:rPr lang="sq-AL" sz="2000" noProof="0" dirty="0" smtClean="0"/>
              <a:t>Shpjegojnë vlerën e të dhënave të paqëndrueshme për hetimet</a:t>
            </a:r>
          </a:p>
          <a:p>
            <a:pPr algn="just"/>
            <a:r>
              <a:rPr lang="sq-AL" sz="2000" noProof="0" dirty="0" smtClean="0"/>
              <a:t>Rendisin të paktën katër lloje të dhënash që do të humbitnin pa Metodologjinë e Mbledhjes së të Dhënave me Kompjuter të Ndezur</a:t>
            </a:r>
          </a:p>
          <a:p>
            <a:pPr algn="just"/>
            <a:r>
              <a:rPr lang="sq-AL" sz="2000" noProof="0" dirty="0" smtClean="0"/>
              <a:t>Zbatojnë masat e reagimit të parë kur janë përballë një sistemi kompjuterik në funksionim.</a:t>
            </a:r>
          </a:p>
          <a:p>
            <a:pPr algn="just"/>
            <a:r>
              <a:rPr lang="sq-AL" sz="2000" noProof="0" dirty="0" smtClean="0"/>
              <a:t>Përshkruajnë sfidat e kodimit dhe shanset e Mbledhjes së Provave me Kompjuter të Ndezur në raste ku përfshihet kodimi i të dhënave</a:t>
            </a:r>
          </a:p>
          <a:p>
            <a:pPr algn="just"/>
            <a:r>
              <a:rPr lang="sq-AL" sz="2000" noProof="0" dirty="0" smtClean="0"/>
              <a:t>Diskutojnë sfidat dhe kornizat e ndryshme ligjore në skenarë ku të dhënat ruhen fizikisht larg, p.sh. Shërbimet në largësi.</a:t>
            </a:r>
          </a:p>
          <a:p>
            <a:pPr algn="just"/>
            <a:r>
              <a:rPr lang="sq-AL" sz="2000" noProof="0" dirty="0" smtClean="0"/>
              <a:t>Përkufizojnë termin „Shërbimet Informatike në Largësi”</a:t>
            </a:r>
          </a:p>
          <a:p>
            <a:pPr algn="just"/>
            <a:r>
              <a:rPr lang="sq-AL" sz="2000" noProof="0" dirty="0" smtClean="0"/>
              <a:t>Krahasojnë të paktën tre shërbime të tilla në largësi (në Internet)</a:t>
            </a:r>
          </a:p>
          <a:p>
            <a:pPr algn="just"/>
            <a:endParaRPr lang="sq-AL" sz="2000" noProof="0" dirty="0" smtClean="0"/>
          </a:p>
          <a:p>
            <a:endParaRPr lang="sq-AL" sz="2000" noProof="0" dirty="0" smtClean="0"/>
          </a:p>
          <a:p>
            <a:pPr>
              <a:buFont typeface="Wingdings" charset="2"/>
              <a:buChar char="²"/>
            </a:pPr>
            <a:endParaRPr lang="sq-AL" sz="2000" noProof="0" dirty="0"/>
          </a:p>
        </p:txBody>
      </p:sp>
      <p:sp>
        <p:nvSpPr>
          <p:cNvPr id="4" name="Title 1"/>
          <p:cNvSpPr>
            <a:spLocks noGrp="1"/>
          </p:cNvSpPr>
          <p:nvPr>
            <p:ph type="title"/>
          </p:nvPr>
        </p:nvSpPr>
        <p:spPr>
          <a:xfrm>
            <a:off x="457200" y="274638"/>
            <a:ext cx="8229600" cy="773266"/>
          </a:xfrm>
        </p:spPr>
        <p:txBody>
          <a:bodyPr/>
          <a:lstStyle/>
          <a:p>
            <a:r>
              <a:rPr lang="sq-AL" b="1" noProof="0" dirty="0" smtClean="0"/>
              <a:t>Objektivat e Sesionit</a:t>
            </a:r>
            <a:endParaRPr lang="sq-AL" b="1" noProof="0" dirty="0"/>
          </a:p>
        </p:txBody>
      </p:sp>
    </p:spTree>
    <p:extLst>
      <p:ext uri="{BB962C8B-B14F-4D97-AF65-F5344CB8AC3E}">
        <p14:creationId xmlns="" xmlns:p14="http://schemas.microsoft.com/office/powerpoint/2010/main" val="80781445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smtClean="0"/>
              <a:t> P y e t j e</a:t>
            </a:r>
            <a:endParaRPr lang="en-GB" sz="5400" b="1" dirty="0"/>
          </a:p>
        </p:txBody>
      </p:sp>
    </p:spTree>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Bildschirmfoto 2013-02-24 um 13.34.05.png"/>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1028329"/>
            <a:ext cx="9144000" cy="4862840"/>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normAutofit fontScale="90000"/>
          </a:bodyPr>
          <a:lstStyle/>
          <a:p>
            <a:r>
              <a:rPr lang="sq-AL" b="1" noProof="0" dirty="0" smtClean="0"/>
              <a:t>Çfarë është “Mbledhja e të Dhënave me Kompjuter Ndezur”?</a:t>
            </a:r>
            <a:endParaRPr lang="sq-AL" b="1" noProof="0" dirty="0"/>
          </a:p>
        </p:txBody>
      </p:sp>
      <p:sp>
        <p:nvSpPr>
          <p:cNvPr id="4" name="Rectangle 3"/>
          <p:cNvSpPr>
            <a:spLocks noGrp="1" noChangeArrowheads="1"/>
          </p:cNvSpPr>
          <p:nvPr>
            <p:ph idx="1"/>
          </p:nvPr>
        </p:nvSpPr>
        <p:spPr/>
        <p:txBody>
          <a:bodyPr>
            <a:normAutofit fontScale="92500" lnSpcReduction="20000"/>
          </a:bodyPr>
          <a:lstStyle/>
          <a:p>
            <a:pPr marL="0" indent="0" algn="just">
              <a:buNone/>
            </a:pPr>
            <a:r>
              <a:rPr lang="sq-AL" noProof="0" dirty="0" smtClean="0"/>
              <a:t>“Mbledhja e të Dhënave me Kompjuter Ndezur” trajton situatat ku është e nevojshme të kapen </a:t>
            </a:r>
            <a:r>
              <a:rPr lang="sq-AL" b="1" noProof="0" dirty="0" smtClean="0"/>
              <a:t>të dhënat e paqëndrueshme </a:t>
            </a:r>
            <a:r>
              <a:rPr lang="sq-AL" noProof="0" dirty="0" smtClean="0"/>
              <a:t>nga pajisjet përpara se ato të fiken ose të shkëputen nga rrjeti ose furnizimi me energji. </a:t>
            </a:r>
          </a:p>
          <a:p>
            <a:pPr marL="0" indent="0" algn="just">
              <a:buNone/>
            </a:pPr>
            <a:endParaRPr lang="sq-AL" noProof="0" dirty="0" smtClean="0"/>
          </a:p>
          <a:p>
            <a:pPr marL="0" indent="0" algn="just">
              <a:buNone/>
            </a:pPr>
            <a:r>
              <a:rPr lang="sq-AL" noProof="0" dirty="0" smtClean="0"/>
              <a:t>Kërkon një nivel më të lartë specializimi sesa procedura në kontrollin dhe sekuestrimin e pajisjeve të fikura sepse mundësia e ndryshimit ose madje edhe e </a:t>
            </a:r>
            <a:r>
              <a:rPr lang="sq-AL" noProof="0" dirty="0" err="1" smtClean="0"/>
              <a:t>mbishkruarjes</a:t>
            </a:r>
            <a:r>
              <a:rPr lang="sq-AL" noProof="0" dirty="0" smtClean="0"/>
              <a:t> së provave është shumë e lartë.</a:t>
            </a:r>
            <a:endParaRPr lang="sq-AL" noProof="0" dirty="0"/>
          </a:p>
        </p:txBody>
      </p:sp>
    </p:spTree>
    <p:extLst>
      <p:ext uri="{BB962C8B-B14F-4D97-AF65-F5344CB8AC3E}">
        <p14:creationId xmlns="" xmlns:p14="http://schemas.microsoft.com/office/powerpoint/2010/main" val="425190476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87502"/>
          </a:xfrm>
        </p:spPr>
        <p:txBody>
          <a:bodyPr>
            <a:normAutofit fontScale="90000"/>
          </a:bodyPr>
          <a:lstStyle/>
          <a:p>
            <a:r>
              <a:rPr lang="sq-AL" b="1" noProof="0" smtClean="0"/>
              <a:t>Cfarë janë të dhënat e paqendrueshme?</a:t>
            </a:r>
            <a:endParaRPr lang="sq-AL" b="1" noProof="0"/>
          </a:p>
        </p:txBody>
      </p:sp>
      <p:sp>
        <p:nvSpPr>
          <p:cNvPr id="4" name="Rectangle 3"/>
          <p:cNvSpPr>
            <a:spLocks noGrp="1" noChangeArrowheads="1"/>
          </p:cNvSpPr>
          <p:nvPr>
            <p:ph idx="1"/>
          </p:nvPr>
        </p:nvSpPr>
        <p:spPr>
          <a:xfrm>
            <a:off x="457200" y="3632211"/>
            <a:ext cx="8229600" cy="2897903"/>
          </a:xfrm>
        </p:spPr>
        <p:txBody>
          <a:bodyPr>
            <a:normAutofit lnSpcReduction="10000"/>
          </a:bodyPr>
          <a:lstStyle/>
          <a:p>
            <a:pPr marL="0" indent="0" algn="just">
              <a:buNone/>
            </a:pPr>
            <a:r>
              <a:rPr lang="sq-AL" noProof="0" dirty="0" smtClean="0"/>
              <a:t>Të dhënat e paqëndrueshme janë të dhënat që janë ruajtur </a:t>
            </a:r>
            <a:r>
              <a:rPr lang="sq-AL" noProof="0" dirty="0" err="1" smtClean="0"/>
              <a:t>elektronikisht</a:t>
            </a:r>
            <a:r>
              <a:rPr lang="sq-AL" noProof="0" dirty="0" smtClean="0"/>
              <a:t> në një mënyrë që mundësia është shumë e lartë që ato të fshihen, mbishkruhen ose modifikohen në një kohë të shkurtër si pasojë e ndërveprimit kompjuterik ose njerëzor. </a:t>
            </a:r>
            <a:endParaRPr lang="sq-AL" noProof="0" dirty="0" smtClean="0"/>
          </a:p>
        </p:txBody>
      </p:sp>
      <p:pic>
        <p:nvPicPr>
          <p:cNvPr id="3" name="Bild 2"/>
          <p:cNvPicPr>
            <a:picLocks noChangeAspect="1"/>
          </p:cNvPicPr>
          <p:nvPr/>
        </p:nvPicPr>
        <p:blipFill>
          <a:blip r:embed="rId2"/>
          <a:stretch>
            <a:fillRect/>
          </a:stretch>
        </p:blipFill>
        <p:spPr>
          <a:xfrm>
            <a:off x="1929866" y="1462140"/>
            <a:ext cx="5027788" cy="1990594"/>
          </a:xfrm>
          <a:prstGeom prst="rect">
            <a:avLst/>
          </a:prstGeom>
        </p:spPr>
      </p:pic>
    </p:spTree>
    <p:extLst>
      <p:ext uri="{BB962C8B-B14F-4D97-AF65-F5344CB8AC3E}">
        <p14:creationId xmlns="" xmlns:p14="http://schemas.microsoft.com/office/powerpoint/2010/main" val="595716062"/>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88402"/>
          </a:xfrm>
        </p:spPr>
        <p:txBody>
          <a:bodyPr>
            <a:normAutofit fontScale="90000"/>
          </a:bodyPr>
          <a:lstStyle/>
          <a:p>
            <a:r>
              <a:rPr lang="sq-AL" b="1" noProof="0" smtClean="0"/>
              <a:t>Shembuj të të dhënave të paqëndrueshme?</a:t>
            </a:r>
            <a:endParaRPr lang="sq-AL" b="1" noProof="0"/>
          </a:p>
        </p:txBody>
      </p:sp>
      <p:pic>
        <p:nvPicPr>
          <p:cNvPr id="6" name="Inhaltsplatzhalter 5"/>
          <p:cNvPicPr>
            <a:picLocks noGrp="1" noChangeAspect="1"/>
          </p:cNvPicPr>
          <p:nvPr>
            <p:ph idx="1"/>
          </p:nvPr>
        </p:nvPicPr>
        <p:blipFill>
          <a:blip r:embed="rId2"/>
          <a:srcRect l="-40068" r="-40068"/>
          <a:stretch>
            <a:fillRect/>
          </a:stretch>
        </p:blipFill>
        <p:spPr>
          <a:xfrm>
            <a:off x="1556660" y="1732904"/>
            <a:ext cx="6052858" cy="3328839"/>
          </a:xfrm>
          <a:effectLst>
            <a:reflection blurRad="6350" stA="52000" endA="300" endPos="35000" dir="5400000" sy="-100000" algn="bl" rotWithShape="0"/>
          </a:effectLst>
        </p:spPr>
      </p:pic>
    </p:spTree>
    <p:extLst>
      <p:ext uri="{BB962C8B-B14F-4D97-AF65-F5344CB8AC3E}">
        <p14:creationId xmlns="" xmlns:p14="http://schemas.microsoft.com/office/powerpoint/2010/main" val="91999109"/>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88649"/>
          </a:xfrm>
        </p:spPr>
        <p:txBody>
          <a:bodyPr>
            <a:normAutofit fontScale="90000"/>
          </a:bodyPr>
          <a:lstStyle/>
          <a:p>
            <a:r>
              <a:rPr lang="sq-AL" b="1" noProof="0" smtClean="0"/>
              <a:t>Shembuj të të dhënave të paqëndrueshme</a:t>
            </a:r>
            <a:endParaRPr lang="sq-AL" b="1" noProof="0"/>
          </a:p>
        </p:txBody>
      </p:sp>
      <p:sp>
        <p:nvSpPr>
          <p:cNvPr id="4" name="Rectangle 3"/>
          <p:cNvSpPr>
            <a:spLocks noGrp="1" noChangeArrowheads="1"/>
          </p:cNvSpPr>
          <p:nvPr>
            <p:ph idx="1"/>
          </p:nvPr>
        </p:nvSpPr>
        <p:spPr>
          <a:xfrm>
            <a:off x="457200" y="1600200"/>
            <a:ext cx="8229600" cy="4936726"/>
          </a:xfrm>
        </p:spPr>
        <p:txBody>
          <a:bodyPr>
            <a:normAutofit fontScale="92500" lnSpcReduction="20000"/>
          </a:bodyPr>
          <a:lstStyle/>
          <a:p>
            <a:r>
              <a:rPr lang="sq-AL" noProof="0" dirty="0" err="1" smtClean="0"/>
              <a:t>Caches</a:t>
            </a:r>
            <a:r>
              <a:rPr lang="sq-AL" noProof="0" dirty="0" smtClean="0"/>
              <a:t> ose memoria e përkohshme (p.sh. Memoriet </a:t>
            </a:r>
            <a:r>
              <a:rPr lang="sq-AL" noProof="0" dirty="0" err="1" smtClean="0"/>
              <a:t>arp</a:t>
            </a:r>
            <a:r>
              <a:rPr lang="sq-AL" noProof="0" dirty="0" smtClean="0"/>
              <a:t>- dhe </a:t>
            </a:r>
            <a:r>
              <a:rPr lang="sq-AL" noProof="0" dirty="0" err="1" smtClean="0"/>
              <a:t>dns</a:t>
            </a:r>
            <a:r>
              <a:rPr lang="sq-AL" noProof="0" dirty="0" smtClean="0"/>
              <a:t>-</a:t>
            </a:r>
            <a:r>
              <a:rPr lang="sq-AL" noProof="0" dirty="0" err="1" smtClean="0"/>
              <a:t>caches</a:t>
            </a:r>
            <a:r>
              <a:rPr lang="sq-AL" noProof="0" dirty="0" smtClean="0"/>
              <a:t>)</a:t>
            </a:r>
          </a:p>
          <a:p>
            <a:r>
              <a:rPr lang="sq-AL" noProof="0" dirty="0" smtClean="0"/>
              <a:t>Dokumentet e paruajtur</a:t>
            </a:r>
          </a:p>
          <a:p>
            <a:r>
              <a:rPr lang="sq-AL" noProof="0" dirty="0" smtClean="0"/>
              <a:t>Proceset në funksionim</a:t>
            </a:r>
          </a:p>
          <a:p>
            <a:r>
              <a:rPr lang="sq-AL" noProof="0" dirty="0" smtClean="0"/>
              <a:t>Fjalëkalimet dhe çelësat e kodimit</a:t>
            </a:r>
          </a:p>
          <a:p>
            <a:r>
              <a:rPr lang="sq-AL" noProof="0" dirty="0" smtClean="0"/>
              <a:t>Lidhjet e rrjeteve të hapura</a:t>
            </a:r>
          </a:p>
          <a:p>
            <a:r>
              <a:rPr lang="sq-AL" noProof="0" dirty="0" smtClean="0"/>
              <a:t>Informacioni për sistemin</a:t>
            </a:r>
          </a:p>
          <a:p>
            <a:r>
              <a:rPr lang="sq-AL" noProof="0" dirty="0" smtClean="0"/>
              <a:t>Përdoruesit e futur në sistem</a:t>
            </a:r>
          </a:p>
          <a:p>
            <a:r>
              <a:rPr lang="sq-AL" noProof="0" dirty="0" smtClean="0"/>
              <a:t>Ruajta në largësi e lidhur përkohësisht</a:t>
            </a:r>
          </a:p>
          <a:p>
            <a:r>
              <a:rPr lang="sq-AL" noProof="0" dirty="0" smtClean="0"/>
              <a:t>Binarët e programeve të dëmshme të ruajtur vetëm në memorien RAM</a:t>
            </a:r>
          </a:p>
          <a:p>
            <a:endParaRPr lang="sq-AL" noProof="0" dirty="0" smtClean="0"/>
          </a:p>
          <a:p>
            <a:endParaRPr lang="sq-AL" noProof="0" dirty="0" smtClean="0"/>
          </a:p>
          <a:p>
            <a:pPr marL="0" indent="0">
              <a:buNone/>
            </a:pPr>
            <a:endParaRPr lang="sq-AL" noProof="0" dirty="0" smtClean="0"/>
          </a:p>
        </p:txBody>
      </p:sp>
    </p:spTree>
    <p:extLst>
      <p:ext uri="{BB962C8B-B14F-4D97-AF65-F5344CB8AC3E}">
        <p14:creationId xmlns="" xmlns:p14="http://schemas.microsoft.com/office/powerpoint/2010/main" val="3532031960"/>
      </p:ext>
    </p:extLst>
  </p:cSld>
  <p:clrMapOvr>
    <a:masterClrMapping/>
  </p:clrMapOvr>
  <mc:AlternateContent xmlns:mc="http://schemas.openxmlformats.org/markup-compatibility/2006">
    <mc:Choice xmlns="" xmlns:p14="http://schemas.microsoft.com/office/powerpoint/2010/main" Requires="p14">
      <p:transition spd="slow" p14:dur="6000">
        <p14:vortex dir="r"/>
        <p:sndAc>
          <p:stSnd>
            <p:snd r:embed="rId11" name="Explosion"/>
          </p:stSnd>
        </p:sndAc>
      </p:transition>
    </mc:Choice>
    <mc:Fallback>
      <p:transition spd="slow">
        <p:fade/>
        <p:sndAc>
          <p:stSnd>
            <p:snd r:embed="rId2" name="Explosion"/>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1"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xEl>
                                              <p:pRg st="1" end="1"/>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ongo"/>
                                        </p:tgtEl>
                                      </p:cMediaNode>
                                    </p:audio>
                                  </p:sub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1"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4">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4" name="Flugzeug"/>
                                        </p:tgtEl>
                                      </p:cMediaNode>
                                    </p:audio>
                                  </p:sub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1"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3" end="3"/>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5"/>
                                            </p:cond>
                                          </p:stCondLst>
                                          <p:endCondLst>
                                            <p:cond evt="onStopAudio" delay="0">
                                              <p:tgtEl>
                                                <p:sldTgt/>
                                              </p:tgtEl>
                                            </p:cond>
                                          </p:endCondLst>
                                        </p:cTn>
                                        <p:tgtEl>
                                          <p:sndTgt r:embed="rId5" name="Bleistiftstrich"/>
                                        </p:tgtEl>
                                      </p:cMediaNode>
                                    </p:audio>
                                  </p:sub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1"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1000"/>
                                        <p:tgtEl>
                                          <p:spTgt spid="4">
                                            <p:txEl>
                                              <p:pRg st="4" end="4"/>
                                            </p:txEl>
                                          </p:spTgt>
                                        </p:tgtEl>
                                      </p:cBhvr>
                                    </p:animEffect>
                                    <p:anim calcmode="lin" valueType="num">
                                      <p:cBhvr>
                                        <p:cTn id="3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6" name="Glockenschlag"/>
                                        </p:tgtEl>
                                      </p:cMediaNode>
                                    </p:audio>
                                  </p:sub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1"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Effect transition="in" filter="wipe(down)">
                                      <p:cBhvr>
                                        <p:cTn id="41" dur="580">
                                          <p:stCondLst>
                                            <p:cond delay="0"/>
                                          </p:stCondLst>
                                        </p:cTn>
                                        <p:tgtEl>
                                          <p:spTgt spid="4">
                                            <p:txEl>
                                              <p:pRg st="5" end="5"/>
                                            </p:txEl>
                                          </p:spTgt>
                                        </p:tgtEl>
                                      </p:cBhvr>
                                    </p:animEffect>
                                    <p:anim calcmode="lin" valueType="num">
                                      <p:cBhvr>
                                        <p:cTn id="42" dur="1822" tmFilter="0,0; 0.14,0.36; 0.43,0.73; 0.71,0.91; 1.0,1.0">
                                          <p:stCondLst>
                                            <p:cond delay="0"/>
                                          </p:stCondLst>
                                        </p:cTn>
                                        <p:tgtEl>
                                          <p:spTgt spid="4">
                                            <p:txEl>
                                              <p:pRg st="5" end="5"/>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txEl>
                                              <p:pRg st="5" end="5"/>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txEl>
                                              <p:pRg st="5" end="5"/>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txEl>
                                              <p:pRg st="5" end="5"/>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txEl>
                                              <p:pRg st="5" end="5"/>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txEl>
                                              <p:pRg st="5" end="5"/>
                                            </p:txEl>
                                          </p:spTgt>
                                        </p:tgtEl>
                                      </p:cBhvr>
                                      <p:to x="100000" y="60000"/>
                                    </p:animScale>
                                    <p:animScale>
                                      <p:cBhvr>
                                        <p:cTn id="48" dur="166" decel="50000">
                                          <p:stCondLst>
                                            <p:cond delay="676"/>
                                          </p:stCondLst>
                                        </p:cTn>
                                        <p:tgtEl>
                                          <p:spTgt spid="4">
                                            <p:txEl>
                                              <p:pRg st="5" end="5"/>
                                            </p:txEl>
                                          </p:spTgt>
                                        </p:tgtEl>
                                      </p:cBhvr>
                                      <p:to x="100000" y="100000"/>
                                    </p:animScale>
                                    <p:animScale>
                                      <p:cBhvr>
                                        <p:cTn id="49" dur="26">
                                          <p:stCondLst>
                                            <p:cond delay="1312"/>
                                          </p:stCondLst>
                                        </p:cTn>
                                        <p:tgtEl>
                                          <p:spTgt spid="4">
                                            <p:txEl>
                                              <p:pRg st="5" end="5"/>
                                            </p:txEl>
                                          </p:spTgt>
                                        </p:tgtEl>
                                      </p:cBhvr>
                                      <p:to x="100000" y="80000"/>
                                    </p:animScale>
                                    <p:animScale>
                                      <p:cBhvr>
                                        <p:cTn id="50" dur="166" decel="50000">
                                          <p:stCondLst>
                                            <p:cond delay="1338"/>
                                          </p:stCondLst>
                                        </p:cTn>
                                        <p:tgtEl>
                                          <p:spTgt spid="4">
                                            <p:txEl>
                                              <p:pRg st="5" end="5"/>
                                            </p:txEl>
                                          </p:spTgt>
                                        </p:tgtEl>
                                      </p:cBhvr>
                                      <p:to x="100000" y="100000"/>
                                    </p:animScale>
                                    <p:animScale>
                                      <p:cBhvr>
                                        <p:cTn id="51" dur="26">
                                          <p:stCondLst>
                                            <p:cond delay="1642"/>
                                          </p:stCondLst>
                                        </p:cTn>
                                        <p:tgtEl>
                                          <p:spTgt spid="4">
                                            <p:txEl>
                                              <p:pRg st="5" end="5"/>
                                            </p:txEl>
                                          </p:spTgt>
                                        </p:tgtEl>
                                      </p:cBhvr>
                                      <p:to x="100000" y="90000"/>
                                    </p:animScale>
                                    <p:animScale>
                                      <p:cBhvr>
                                        <p:cTn id="52" dur="166" decel="50000">
                                          <p:stCondLst>
                                            <p:cond delay="1668"/>
                                          </p:stCondLst>
                                        </p:cTn>
                                        <p:tgtEl>
                                          <p:spTgt spid="4">
                                            <p:txEl>
                                              <p:pRg st="5" end="5"/>
                                            </p:txEl>
                                          </p:spTgt>
                                        </p:tgtEl>
                                      </p:cBhvr>
                                      <p:to x="100000" y="100000"/>
                                    </p:animScale>
                                    <p:animScale>
                                      <p:cBhvr>
                                        <p:cTn id="53" dur="26">
                                          <p:stCondLst>
                                            <p:cond delay="1808"/>
                                          </p:stCondLst>
                                        </p:cTn>
                                        <p:tgtEl>
                                          <p:spTgt spid="4">
                                            <p:txEl>
                                              <p:pRg st="5" end="5"/>
                                            </p:txEl>
                                          </p:spTgt>
                                        </p:tgtEl>
                                      </p:cBhvr>
                                      <p:to x="100000" y="95000"/>
                                    </p:animScale>
                                    <p:animScale>
                                      <p:cBhvr>
                                        <p:cTn id="54" dur="166" decel="50000">
                                          <p:stCondLst>
                                            <p:cond delay="1834"/>
                                          </p:stCondLst>
                                        </p:cTn>
                                        <p:tgtEl>
                                          <p:spTgt spid="4">
                                            <p:txEl>
                                              <p:pRg st="5" end="5"/>
                                            </p:txEl>
                                          </p:spTgt>
                                        </p:tgtEl>
                                      </p:cBhvr>
                                      <p:to x="100000" y="100000"/>
                                    </p:animScale>
                                  </p:childTnLst>
                                  <p:subTnLst>
                                    <p:audio>
                                      <p:cMediaNode>
                                        <p:cTn display="0" masterRel="sameClick">
                                          <p:stCondLst>
                                            <p:cond evt="begin" delay="0">
                                              <p:tn val="39"/>
                                            </p:cond>
                                          </p:stCondLst>
                                          <p:endCondLst>
                                            <p:cond evt="onStopAudio" delay="0">
                                              <p:tgtEl>
                                                <p:sldTgt/>
                                              </p:tgtEl>
                                            </p:cond>
                                          </p:endCondLst>
                                        </p:cTn>
                                        <p:tgtEl>
                                          <p:sndTgt r:embed="rId7" name="Quietschende Bremsen"/>
                                        </p:tgtEl>
                                      </p:cMediaNode>
                                    </p:audio>
                                  </p:subTnLst>
                                </p:cTn>
                              </p:par>
                            </p:childTnLst>
                          </p:cTn>
                        </p:par>
                      </p:childTnLst>
                    </p:cTn>
                  </p:par>
                  <p:par>
                    <p:cTn id="55" fill="hold">
                      <p:stCondLst>
                        <p:cond delay="indefinite"/>
                      </p:stCondLst>
                      <p:childTnLst>
                        <p:par>
                          <p:cTn id="56" fill="hold">
                            <p:stCondLst>
                              <p:cond delay="0"/>
                            </p:stCondLst>
                            <p:childTnLst>
                              <p:par>
                                <p:cTn id="57" presetID="38" presetClass="entr" presetSubtype="0" accel="50000" fill="hold" grpId="1" nodeType="clickEffect">
                                  <p:stCondLst>
                                    <p:cond delay="0"/>
                                  </p:stCondLst>
                                  <p:iterate type="lt">
                                    <p:tmPct val="50000"/>
                                  </p:iterate>
                                  <p:childTnLst>
                                    <p:set>
                                      <p:cBhvr>
                                        <p:cTn id="58" dur="1" fill="hold">
                                          <p:stCondLst>
                                            <p:cond delay="0"/>
                                          </p:stCondLst>
                                        </p:cTn>
                                        <p:tgtEl>
                                          <p:spTgt spid="4">
                                            <p:txEl>
                                              <p:pRg st="6" end="6"/>
                                            </p:txEl>
                                          </p:spTgt>
                                        </p:tgtEl>
                                        <p:attrNameLst>
                                          <p:attrName>style.visibility</p:attrName>
                                        </p:attrNameLst>
                                      </p:cBhvr>
                                      <p:to>
                                        <p:strVal val="visible"/>
                                      </p:to>
                                    </p:set>
                                    <p:set>
                                      <p:cBhvr>
                                        <p:cTn id="59" dur="455" fill="hold">
                                          <p:stCondLst>
                                            <p:cond delay="0"/>
                                          </p:stCondLst>
                                        </p:cTn>
                                        <p:tgtEl>
                                          <p:spTgt spid="4">
                                            <p:txEl>
                                              <p:pRg st="6" end="6"/>
                                            </p:txEl>
                                          </p:spTgt>
                                        </p:tgtEl>
                                        <p:attrNameLst>
                                          <p:attrName>style.rotation</p:attrName>
                                        </p:attrNameLst>
                                      </p:cBhvr>
                                      <p:to>
                                        <p:strVal val="-45.0"/>
                                      </p:to>
                                    </p:set>
                                    <p:anim calcmode="lin" valueType="num">
                                      <p:cBhvr>
                                        <p:cTn id="60" dur="455" fill="hold">
                                          <p:stCondLst>
                                            <p:cond delay="455"/>
                                          </p:stCondLst>
                                        </p:cTn>
                                        <p:tgtEl>
                                          <p:spTgt spid="4">
                                            <p:txEl>
                                              <p:pRg st="6" end="6"/>
                                            </p:txEl>
                                          </p:spTgt>
                                        </p:tgtEl>
                                        <p:attrNameLst>
                                          <p:attrName>style.rotation</p:attrName>
                                        </p:attrNameLst>
                                      </p:cBhvr>
                                      <p:tavLst>
                                        <p:tav tm="0">
                                          <p:val>
                                            <p:fltVal val="-45"/>
                                          </p:val>
                                        </p:tav>
                                        <p:tav tm="69900">
                                          <p:val>
                                            <p:fltVal val="45"/>
                                          </p:val>
                                        </p:tav>
                                        <p:tav tm="100000">
                                          <p:val>
                                            <p:fltVal val="0"/>
                                          </p:val>
                                        </p:tav>
                                      </p:tavLst>
                                    </p:anim>
                                    <p:anim calcmode="lin" valueType="num">
                                      <p:cBhvr>
                                        <p:cTn id="61" dur="455" fill="hold">
                                          <p:stCondLst>
                                            <p:cond delay="0"/>
                                          </p:stCondLst>
                                        </p:cTn>
                                        <p:tgtEl>
                                          <p:spTgt spid="4">
                                            <p:txEl>
                                              <p:pRg st="6" end="6"/>
                                            </p:txEl>
                                          </p:spTgt>
                                        </p:tgtEl>
                                        <p:attrNameLst>
                                          <p:attrName>ppt_y</p:attrName>
                                        </p:attrNameLst>
                                      </p:cBhvr>
                                      <p:tavLst>
                                        <p:tav tm="0">
                                          <p:val>
                                            <p:strVal val="#ppt_y-1"/>
                                          </p:val>
                                        </p:tav>
                                        <p:tav tm="100000">
                                          <p:val>
                                            <p:strVal val="#ppt_y-(0.354*#ppt_w-0.172*#ppt_h)"/>
                                          </p:val>
                                        </p:tav>
                                      </p:tavLst>
                                    </p:anim>
                                    <p:anim calcmode="lin" valueType="num">
                                      <p:cBhvr>
                                        <p:cTn id="62" dur="156" decel="50000" autoRev="1" fill="hold">
                                          <p:stCondLst>
                                            <p:cond delay="455"/>
                                          </p:stCondLst>
                                        </p:cTn>
                                        <p:tgtEl>
                                          <p:spTgt spid="4">
                                            <p:txEl>
                                              <p:pRg st="6" end="6"/>
                                            </p:txEl>
                                          </p:spTgt>
                                        </p:tgtEl>
                                        <p:attrNameLst>
                                          <p:attrName>ppt_y</p:attrName>
                                        </p:attrNameLst>
                                      </p:cBhvr>
                                      <p:tavLst>
                                        <p:tav tm="0">
                                          <p:val>
                                            <p:strVal val="#ppt_y-(0.354*#ppt_w-0.172*#ppt_h)"/>
                                          </p:val>
                                        </p:tav>
                                        <p:tav tm="100000">
                                          <p:val>
                                            <p:strVal val="#ppt_y-(0.354*#ppt_w-0.172*#ppt_h)-#ppt_h/2"/>
                                          </p:val>
                                        </p:tav>
                                      </p:tavLst>
                                    </p:anim>
                                    <p:anim calcmode="lin" valueType="num">
                                      <p:cBhvr>
                                        <p:cTn id="63" dur="136" fill="hold">
                                          <p:stCondLst>
                                            <p:cond delay="864"/>
                                          </p:stCondLst>
                                        </p:cTn>
                                        <p:tgtEl>
                                          <p:spTgt spid="4">
                                            <p:txEl>
                                              <p:pRg st="6" end="6"/>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57"/>
                                            </p:cond>
                                          </p:stCondLst>
                                          <p:endCondLst>
                                            <p:cond evt="onStopAudio" delay="0">
                                              <p:tgtEl>
                                                <p:sldTgt/>
                                              </p:tgtEl>
                                            </p:cond>
                                          </p:endCondLst>
                                        </p:cTn>
                                        <p:tgtEl>
                                          <p:sndTgt r:embed="rId8" name="Schuss"/>
                                        </p:tgtEl>
                                      </p:cMediaNode>
                                    </p:audio>
                                  </p:sub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1" nodeType="clickEffect">
                                  <p:stCondLst>
                                    <p:cond delay="0"/>
                                  </p:stCondLst>
                                  <p:iterate type="lt">
                                    <p:tmPct val="10000"/>
                                  </p:iterate>
                                  <p:childTnLst>
                                    <p:set>
                                      <p:cBhvr>
                                        <p:cTn id="67" dur="1" fill="hold">
                                          <p:stCondLst>
                                            <p:cond delay="0"/>
                                          </p:stCondLst>
                                        </p:cTn>
                                        <p:tgtEl>
                                          <p:spTgt spid="4">
                                            <p:txEl>
                                              <p:pRg st="7" end="7"/>
                                            </p:txEl>
                                          </p:spTgt>
                                        </p:tgtEl>
                                        <p:attrNameLst>
                                          <p:attrName>style.visibility</p:attrName>
                                        </p:attrNameLst>
                                      </p:cBhvr>
                                      <p:to>
                                        <p:strVal val="visible"/>
                                      </p:to>
                                    </p:set>
                                    <p:anim calcmode="lin" valueType="num">
                                      <p:cBhvr>
                                        <p:cTn id="68" dur="500" fill="hold"/>
                                        <p:tgtEl>
                                          <p:spTgt spid="4">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4">
                                            <p:txEl>
                                              <p:pRg st="7" end="7"/>
                                            </p:txEl>
                                          </p:spTgt>
                                        </p:tgtEl>
                                        <p:attrNameLst>
                                          <p:attrName>ppt_y</p:attrName>
                                        </p:attrNameLst>
                                      </p:cBhvr>
                                      <p:tavLst>
                                        <p:tav tm="0">
                                          <p:val>
                                            <p:strVal val="#ppt_y"/>
                                          </p:val>
                                        </p:tav>
                                        <p:tav tm="100000">
                                          <p:val>
                                            <p:strVal val="#ppt_y"/>
                                          </p:val>
                                        </p:tav>
                                      </p:tavLst>
                                    </p:anim>
                                    <p:anim calcmode="lin" valueType="num">
                                      <p:cBhvr>
                                        <p:cTn id="70" dur="500" fill="hold"/>
                                        <p:tgtEl>
                                          <p:spTgt spid="4">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4">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4">
                                            <p:txEl>
                                              <p:pRg st="7" end="7"/>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9" name="Trillerpfeife"/>
                                        </p:tgtEl>
                                      </p:cMediaNode>
                                    </p:audio>
                                  </p:subTnLst>
                                </p:cTn>
                              </p:par>
                            </p:childTnLst>
                          </p:cTn>
                        </p:par>
                      </p:childTnLst>
                    </p:cTn>
                  </p:par>
                  <p:par>
                    <p:cTn id="73" fill="hold">
                      <p:stCondLst>
                        <p:cond delay="indefinite"/>
                      </p:stCondLst>
                      <p:childTnLst>
                        <p:par>
                          <p:cTn id="74" fill="hold">
                            <p:stCondLst>
                              <p:cond delay="0"/>
                            </p:stCondLst>
                            <p:childTnLst>
                              <p:par>
                                <p:cTn id="75" presetID="26" presetClass="entr" presetSubtype="0" fill="hold" grpId="1" nodeType="clickEffect">
                                  <p:stCondLst>
                                    <p:cond delay="0"/>
                                  </p:stCondLst>
                                  <p:childTnLst>
                                    <p:set>
                                      <p:cBhvr>
                                        <p:cTn id="76" dur="1" fill="hold">
                                          <p:stCondLst>
                                            <p:cond delay="0"/>
                                          </p:stCondLst>
                                        </p:cTn>
                                        <p:tgtEl>
                                          <p:spTgt spid="4">
                                            <p:txEl>
                                              <p:pRg st="8" end="8"/>
                                            </p:txEl>
                                          </p:spTgt>
                                        </p:tgtEl>
                                        <p:attrNameLst>
                                          <p:attrName>style.visibility</p:attrName>
                                        </p:attrNameLst>
                                      </p:cBhvr>
                                      <p:to>
                                        <p:strVal val="visible"/>
                                      </p:to>
                                    </p:set>
                                    <p:animEffect transition="in" filter="wipe(down)">
                                      <p:cBhvr>
                                        <p:cTn id="77" dur="580">
                                          <p:stCondLst>
                                            <p:cond delay="0"/>
                                          </p:stCondLst>
                                        </p:cTn>
                                        <p:tgtEl>
                                          <p:spTgt spid="4">
                                            <p:txEl>
                                              <p:pRg st="8" end="8"/>
                                            </p:txEl>
                                          </p:spTgt>
                                        </p:tgtEl>
                                      </p:cBhvr>
                                    </p:animEffect>
                                    <p:anim calcmode="lin" valueType="num">
                                      <p:cBhvr>
                                        <p:cTn id="78" dur="1822" tmFilter="0,0; 0.14,0.36; 0.43,0.73; 0.71,0.91; 1.0,1.0">
                                          <p:stCondLst>
                                            <p:cond delay="0"/>
                                          </p:stCondLst>
                                        </p:cTn>
                                        <p:tgtEl>
                                          <p:spTgt spid="4">
                                            <p:txEl>
                                              <p:pRg st="8" end="8"/>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4">
                                            <p:txEl>
                                              <p:pRg st="8" end="8"/>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4">
                                            <p:txEl>
                                              <p:pRg st="8" end="8"/>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4">
                                            <p:txEl>
                                              <p:pRg st="8" end="8"/>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4">
                                            <p:txEl>
                                              <p:pRg st="8" end="8"/>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4">
                                            <p:txEl>
                                              <p:pRg st="8" end="8"/>
                                            </p:txEl>
                                          </p:spTgt>
                                        </p:tgtEl>
                                      </p:cBhvr>
                                      <p:to x="100000" y="60000"/>
                                    </p:animScale>
                                    <p:animScale>
                                      <p:cBhvr>
                                        <p:cTn id="84" dur="166" decel="50000">
                                          <p:stCondLst>
                                            <p:cond delay="676"/>
                                          </p:stCondLst>
                                        </p:cTn>
                                        <p:tgtEl>
                                          <p:spTgt spid="4">
                                            <p:txEl>
                                              <p:pRg st="8" end="8"/>
                                            </p:txEl>
                                          </p:spTgt>
                                        </p:tgtEl>
                                      </p:cBhvr>
                                      <p:to x="100000" y="100000"/>
                                    </p:animScale>
                                    <p:animScale>
                                      <p:cBhvr>
                                        <p:cTn id="85" dur="26">
                                          <p:stCondLst>
                                            <p:cond delay="1312"/>
                                          </p:stCondLst>
                                        </p:cTn>
                                        <p:tgtEl>
                                          <p:spTgt spid="4">
                                            <p:txEl>
                                              <p:pRg st="8" end="8"/>
                                            </p:txEl>
                                          </p:spTgt>
                                        </p:tgtEl>
                                      </p:cBhvr>
                                      <p:to x="100000" y="80000"/>
                                    </p:animScale>
                                    <p:animScale>
                                      <p:cBhvr>
                                        <p:cTn id="86" dur="166" decel="50000">
                                          <p:stCondLst>
                                            <p:cond delay="1338"/>
                                          </p:stCondLst>
                                        </p:cTn>
                                        <p:tgtEl>
                                          <p:spTgt spid="4">
                                            <p:txEl>
                                              <p:pRg st="8" end="8"/>
                                            </p:txEl>
                                          </p:spTgt>
                                        </p:tgtEl>
                                      </p:cBhvr>
                                      <p:to x="100000" y="100000"/>
                                    </p:animScale>
                                    <p:animScale>
                                      <p:cBhvr>
                                        <p:cTn id="87" dur="26">
                                          <p:stCondLst>
                                            <p:cond delay="1642"/>
                                          </p:stCondLst>
                                        </p:cTn>
                                        <p:tgtEl>
                                          <p:spTgt spid="4">
                                            <p:txEl>
                                              <p:pRg st="8" end="8"/>
                                            </p:txEl>
                                          </p:spTgt>
                                        </p:tgtEl>
                                      </p:cBhvr>
                                      <p:to x="100000" y="90000"/>
                                    </p:animScale>
                                    <p:animScale>
                                      <p:cBhvr>
                                        <p:cTn id="88" dur="166" decel="50000">
                                          <p:stCondLst>
                                            <p:cond delay="1668"/>
                                          </p:stCondLst>
                                        </p:cTn>
                                        <p:tgtEl>
                                          <p:spTgt spid="4">
                                            <p:txEl>
                                              <p:pRg st="8" end="8"/>
                                            </p:txEl>
                                          </p:spTgt>
                                        </p:tgtEl>
                                      </p:cBhvr>
                                      <p:to x="100000" y="100000"/>
                                    </p:animScale>
                                    <p:animScale>
                                      <p:cBhvr>
                                        <p:cTn id="89" dur="26">
                                          <p:stCondLst>
                                            <p:cond delay="1808"/>
                                          </p:stCondLst>
                                        </p:cTn>
                                        <p:tgtEl>
                                          <p:spTgt spid="4">
                                            <p:txEl>
                                              <p:pRg st="8" end="8"/>
                                            </p:txEl>
                                          </p:spTgt>
                                        </p:tgtEl>
                                      </p:cBhvr>
                                      <p:to x="100000" y="95000"/>
                                    </p:animScale>
                                    <p:animScale>
                                      <p:cBhvr>
                                        <p:cTn id="90" dur="166" decel="50000">
                                          <p:stCondLst>
                                            <p:cond delay="1834"/>
                                          </p:stCondLst>
                                        </p:cTn>
                                        <p:tgtEl>
                                          <p:spTgt spid="4">
                                            <p:txEl>
                                              <p:pRg st="8" end="8"/>
                                            </p:txEl>
                                          </p:spTgt>
                                        </p:tgtEl>
                                      </p:cBhvr>
                                      <p:to x="100000" y="100000"/>
                                    </p:animScale>
                                  </p:childTnLst>
                                  <p:subTnLst>
                                    <p:audio>
                                      <p:cMediaNode>
                                        <p:cTn display="0" masterRel="sameClick">
                                          <p:stCondLst>
                                            <p:cond evt="begin" delay="0">
                                              <p:tn val="75"/>
                                            </p:cond>
                                          </p:stCondLst>
                                          <p:endCondLst>
                                            <p:cond evt="onStopAudio" delay="0">
                                              <p:tgtEl>
                                                <p:sldTgt/>
                                              </p:tgtEl>
                                            </p:cond>
                                          </p:endCondLst>
                                        </p:cTn>
                                        <p:tgtEl>
                                          <p:sndTgt r:embed="rId10" name="Zerbrechendes Glas"/>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505" y="274638"/>
            <a:ext cx="8820249" cy="870952"/>
          </a:xfrm>
        </p:spPr>
        <p:txBody>
          <a:bodyPr>
            <a:normAutofit fontScale="90000"/>
          </a:bodyPr>
          <a:lstStyle/>
          <a:p>
            <a:r>
              <a:rPr lang="sq-AL" b="1" noProof="0" smtClean="0"/>
              <a:t>Dy lloje të dhënash të paqendrueshme</a:t>
            </a:r>
            <a:endParaRPr lang="sq-AL" b="1" noProof="0"/>
          </a:p>
        </p:txBody>
      </p:sp>
      <p:sp>
        <p:nvSpPr>
          <p:cNvPr id="4" name="Rectangle 3"/>
          <p:cNvSpPr>
            <a:spLocks noGrp="1" noChangeArrowheads="1"/>
          </p:cNvSpPr>
          <p:nvPr>
            <p:ph idx="1"/>
          </p:nvPr>
        </p:nvSpPr>
        <p:spPr>
          <a:xfrm>
            <a:off x="457201" y="2194560"/>
            <a:ext cx="6196746" cy="4342366"/>
          </a:xfrm>
        </p:spPr>
        <p:txBody>
          <a:bodyPr>
            <a:normAutofit fontScale="70000" lnSpcReduction="20000"/>
          </a:bodyPr>
          <a:lstStyle/>
          <a:p>
            <a:pPr lvl="0" algn="just"/>
            <a:r>
              <a:rPr lang="sq-AL" b="1" noProof="0" dirty="0" smtClean="0"/>
              <a:t>Të dhënat të paqëndrueshme në Kompjuterin Fizik</a:t>
            </a:r>
            <a:r>
              <a:rPr lang="sq-AL" noProof="0" dirty="0" smtClean="0"/>
              <a:t> si lidhjet e rrjeteve të hapura, shërbimet dhe proceset në funksionim dhe memoriet e përkohshme </a:t>
            </a:r>
            <a:r>
              <a:rPr lang="sq-AL" noProof="0" dirty="0" err="1" smtClean="0"/>
              <a:t>arp</a:t>
            </a:r>
            <a:r>
              <a:rPr lang="sq-AL" noProof="0" dirty="0" smtClean="0"/>
              <a:t>- dhe </a:t>
            </a:r>
            <a:r>
              <a:rPr lang="sq-AL" noProof="0" dirty="0" err="1" smtClean="0"/>
              <a:t>dns</a:t>
            </a:r>
            <a:r>
              <a:rPr lang="sq-AL" noProof="0" dirty="0" smtClean="0"/>
              <a:t>. </a:t>
            </a:r>
          </a:p>
          <a:p>
            <a:pPr lvl="0" algn="just"/>
            <a:endParaRPr lang="sq-AL" noProof="0" dirty="0" smtClean="0"/>
          </a:p>
          <a:p>
            <a:pPr lvl="0" algn="just"/>
            <a:r>
              <a:rPr lang="sq-AL" b="1" noProof="0" dirty="0" smtClean="0"/>
              <a:t>Të Dhënat Kalimtare</a:t>
            </a:r>
            <a:r>
              <a:rPr lang="sq-AL" noProof="0" dirty="0" smtClean="0"/>
              <a:t> që nuk janë të paqëndrueshme në natyrën e tyre por janë të </a:t>
            </a:r>
            <a:r>
              <a:rPr lang="sq-AL" noProof="0" dirty="0" err="1" smtClean="0"/>
              <a:t>aksesueshme</a:t>
            </a:r>
            <a:r>
              <a:rPr lang="sq-AL" noProof="0" dirty="0" smtClean="0"/>
              <a:t> vetëm në skenë. Volumet e koduara si dhe burimet në largësi janë shembuj të këtyre lloj të dhënave. Karakteristika e këtyre të dhënave është se përmbajtja e të dhënave mund të bëhet e </a:t>
            </a:r>
            <a:r>
              <a:rPr lang="sq-AL" noProof="0" dirty="0" err="1" smtClean="0"/>
              <a:t>paaksesueshme</a:t>
            </a:r>
            <a:r>
              <a:rPr lang="sq-AL" noProof="0" dirty="0" smtClean="0"/>
              <a:t>, të ndryshohet ose fshihet mbas kontrollit, nëse hetuesi nuk është në gjendje t’i marrë ato. </a:t>
            </a:r>
          </a:p>
          <a:p>
            <a:pPr algn="just"/>
            <a:endParaRPr lang="sq-AL" noProof="0" dirty="0" smtClean="0"/>
          </a:p>
          <a:p>
            <a:pPr algn="just"/>
            <a:endParaRPr lang="sq-AL" noProof="0" dirty="0" smtClean="0"/>
          </a:p>
          <a:p>
            <a:pPr marL="0" indent="0" algn="just">
              <a:buNone/>
            </a:pPr>
            <a:endParaRPr lang="sq-AL" noProof="0" dirty="0" smtClean="0"/>
          </a:p>
        </p:txBody>
      </p:sp>
      <p:pic>
        <p:nvPicPr>
          <p:cNvPr id="5" name="Picture 7"/>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653946" y="1558783"/>
            <a:ext cx="2365809" cy="1826846"/>
          </a:xfrm>
          <a:prstGeom prst="rect">
            <a:avLst/>
          </a:prstGeom>
          <a:noFill/>
          <a:effectLst>
            <a:reflection blurRad="6350" stA="52000" endA="300" endPos="3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3" name="Bild 2"/>
          <p:cNvPicPr>
            <a:picLocks noChangeAspect="1"/>
          </p:cNvPicPr>
          <p:nvPr/>
        </p:nvPicPr>
        <p:blipFill rotWithShape="1">
          <a:blip r:embed="rId3"/>
          <a:srcRect l="5351" t="12894" r="1839" b="6159"/>
          <a:stretch/>
        </p:blipFill>
        <p:spPr>
          <a:xfrm>
            <a:off x="6985264" y="4348807"/>
            <a:ext cx="2073048" cy="1260000"/>
          </a:xfrm>
          <a:prstGeom prst="rect">
            <a:avLst/>
          </a:prstGeom>
          <a:effectLst>
            <a:reflection blurRad="6350" stA="52000" endA="300" endPos="35000" dir="5400000" sy="-100000" algn="bl" rotWithShape="0"/>
          </a:effectLst>
        </p:spPr>
      </p:pic>
    </p:spTree>
    <p:extLst>
      <p:ext uri="{BB962C8B-B14F-4D97-AF65-F5344CB8AC3E}">
        <p14:creationId xmlns="" xmlns:p14="http://schemas.microsoft.com/office/powerpoint/2010/main" val="767089880"/>
      </p:ext>
    </p:extLst>
  </p:cSld>
  <p:clrMapOvr>
    <a:masterClrMapping/>
  </p:clrMapOvr>
  <mc:AlternateContent xmlns:mc="http://schemas.openxmlformats.org/markup-compatibility/2006">
    <mc:Choice xmlns=""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TotalTime>
  <Words>1589</Words>
  <Application>Microsoft Office PowerPoint</Application>
  <PresentationFormat>On-screen Show (4:3)</PresentationFormat>
  <Paragraphs>147</Paragraphs>
  <Slides>33</Slides>
  <Notes>4</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Trajnim për Grupet Hetimore të Autoriteteve të Zbatimit të Ligjit</vt:lpstr>
      <vt:lpstr>Objektivat e Sesionit</vt:lpstr>
      <vt:lpstr>Slide 3</vt:lpstr>
      <vt:lpstr>Slide 4</vt:lpstr>
      <vt:lpstr>Çfarë është “Mbledhja e të Dhënave me Kompjuter Ndezur”?</vt:lpstr>
      <vt:lpstr>Cfarë janë të dhënat e paqendrueshme?</vt:lpstr>
      <vt:lpstr>Shembuj të të dhënave të paqëndrueshme?</vt:lpstr>
      <vt:lpstr>Shembuj të të dhënave të paqëndrueshme</vt:lpstr>
      <vt:lpstr>Dy lloje të dhënash të paqendrueshme</vt:lpstr>
      <vt:lpstr>Kriteret</vt:lpstr>
      <vt:lpstr>Slide 11</vt:lpstr>
      <vt:lpstr>Hetuesit që janë të parët në skenë</vt:lpstr>
      <vt:lpstr>Treguesit në ekran</vt:lpstr>
      <vt:lpstr>Slide 14</vt:lpstr>
      <vt:lpstr>Slide 15</vt:lpstr>
      <vt:lpstr>Slide 16</vt:lpstr>
      <vt:lpstr>Slide 17</vt:lpstr>
      <vt:lpstr>Slide 18</vt:lpstr>
      <vt:lpstr>(Slide Heading)</vt:lpstr>
      <vt:lpstr>(Slide Heading)</vt:lpstr>
      <vt:lpstr>Mjetet për Përdorues më me Përvojë</vt:lpstr>
      <vt:lpstr>DVD e mbledhjes së provave me Kompjuter ndezur</vt:lpstr>
      <vt:lpstr>Mjetet e Jashtme për Ruajtjen e të Dhënave</vt:lpstr>
      <vt:lpstr>Kodimi</vt:lpstr>
      <vt:lpstr>Slide 25</vt:lpstr>
      <vt:lpstr>Ruajtja e të Dhënave në Largësi</vt:lpstr>
      <vt:lpstr>Shembuj të ruajtjes së të dhënave në largësi</vt:lpstr>
      <vt:lpstr>Të dhënat e ruajtura në Largësi</vt:lpstr>
      <vt:lpstr>Shërbimet Informatike në Largësi</vt:lpstr>
      <vt:lpstr>Ofruesit e Shërbimeve Informatike në Largësi</vt:lpstr>
      <vt:lpstr>Cfarë të bëjmë me ruajtjen e të dhënave në largësi?</vt:lpstr>
      <vt:lpstr>Objektivat e Sesionit</vt:lpstr>
      <vt:lpstr>Slide 33</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perdorues</cp:lastModifiedBy>
  <cp:revision>84</cp:revision>
  <dcterms:created xsi:type="dcterms:W3CDTF">2012-01-27T12:20:24Z</dcterms:created>
  <dcterms:modified xsi:type="dcterms:W3CDTF">2013-07-29T15:37:51Z</dcterms:modified>
</cp:coreProperties>
</file>